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65" r:id="rId3"/>
    <p:sldId id="266" r:id="rId4"/>
    <p:sldId id="286" r:id="rId5"/>
    <p:sldId id="287" r:id="rId6"/>
    <p:sldId id="293" r:id="rId7"/>
    <p:sldId id="270" r:id="rId8"/>
    <p:sldId id="289" r:id="rId9"/>
    <p:sldId id="288" r:id="rId10"/>
    <p:sldId id="292" r:id="rId11"/>
    <p:sldId id="300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256" r:id="rId24"/>
    <p:sldId id="268" r:id="rId25"/>
    <p:sldId id="282" r:id="rId26"/>
    <p:sldId id="303" r:id="rId27"/>
    <p:sldId id="285" r:id="rId28"/>
    <p:sldId id="284" r:id="rId29"/>
    <p:sldId id="302" r:id="rId30"/>
    <p:sldId id="272" r:id="rId3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83549" autoAdjust="0"/>
  </p:normalViewPr>
  <p:slideViewPr>
    <p:cSldViewPr snapToGrid="0">
      <p:cViewPr varScale="1">
        <p:scale>
          <a:sx n="106" d="100"/>
          <a:sy n="106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7847D51-1F7B-4665-B065-48F29B4B6EFE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C3190C6-95DF-4F79-B293-1102A0D936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540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872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2712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90C6-95DF-4F79-B293-1102A0D93656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46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90C6-95DF-4F79-B293-1102A0D93656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7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5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90C6-95DF-4F79-B293-1102A0D93656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5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308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5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22681-83CD-47BA-851A-659833C90671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218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90C6-95DF-4F79-B293-1102A0D93656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79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90C6-95DF-4F79-B293-1102A0D93656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43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8569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90C6-95DF-4F79-B293-1102A0D93656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537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90C6-95DF-4F79-B293-1102A0D93656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95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5423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3377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8800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7484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24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3744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90C6-95DF-4F79-B293-1102A0D93656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73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8962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4249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6745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199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526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9257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מתאר את התהליך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190C6-95DF-4F79-B293-1102A0D93656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7116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90C6-95DF-4F79-B293-1102A0D93656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3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6F2C-304B-4318-C8F4-19F46E1D8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A8441-1BE5-DCF8-D04D-E0CAD4AE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3DFB2-C1B4-B9DE-A936-A995984B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AE87B-3615-4A66-471B-8A4514EE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AEB1-BF4A-4BDB-1D07-EF2A98D2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109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F895-042D-A3A5-C08A-CD4158E18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25245-D915-CE7A-6B16-247CA3A2F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36832-62A5-64CD-BB65-46FD8F10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CDC51-A5AD-B59B-9D0F-1133456A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91AE5-6614-2AFE-9F2C-B5D75BAA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3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DC66D-21DC-BFFE-7319-08E2A7BBB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B35B0-33C6-5CC3-89C9-4094D209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0E19F-F3DF-99C0-320A-44B8AC1E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67CE2-D5D9-E74C-A407-0F5B0FE9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30BA8-56AA-364D-4F7C-1C1E7A48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3883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F98554-F759-BB8B-9F87-2D92060D8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450D42B-8D64-67E1-E1B7-747F4111C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AA791C9-CF52-FAF2-3550-D2565C5F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B19889-EC3A-46BF-3894-78218C43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E051A6B-EAA7-B6EB-10AF-7935B505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5816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26C3F5-6F87-4452-8BA3-64AB0285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D5D06A0-FD1F-A169-0A2E-6D5BCF23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FED3573-A13A-A020-7893-CC7CF737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D1C1B9D-83DB-A5BB-29D3-D42BFD66E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D432BF9-6BBF-19F7-600F-C13FB494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80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FD3E8B-ECFC-FDFF-33A7-EB317599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D00411F-921F-BA1E-5C35-F706A4086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4329275-E0E5-81F0-ED01-75F27AA1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D2FB357-1738-95C5-8F48-CEF51B0B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F23CF3C-2E87-2425-89EA-BBA85B06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5689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7A90BF-29D3-0897-3DE1-2FDACCB3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F6D481E-5FF2-7102-D5E4-35BEB2339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7DC91DE-BCBF-12AF-D95A-EAFC45111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9F98E0B-705B-2EF4-4CDD-2B4E7747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FBCFB3E-9321-4A31-00C3-6BC09D63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7420B2-47CA-4845-5EA5-BC528DE0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1307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FBAEE0-6734-826B-EA89-5ACCBA5D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E79220-A82E-0C88-DBE7-9E83D0FD7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88EBE7C-CFE1-FF61-1348-6466D53E1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D098A04-8425-A95A-DDA9-08160A4DC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577CF06-A491-BC86-DCA4-F2921D3A9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CA4BBD6-CB4C-B7EA-FA8D-00C7A725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85D8DAD-4BBA-A384-90D4-C01EC077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76C9D95-63CA-E714-3819-D5240688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0249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554548-E40B-5C4F-038B-FCFBD030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2077F2A-2056-0797-DD1A-FBC7D5F8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AF5CBD0-0213-4C70-8F3D-FE5156D1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A15D38E-18DD-797D-6984-B338A085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4575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8E2EAF8-4FCE-10DF-E7CC-20E2B32E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55E4316-37A2-84AA-3DB2-A7287BF7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C439ACA-4C78-148E-FAB6-47D38F3B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9070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E60E782-4ADA-1B3D-BF1A-7B6E2431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727542B-829D-D8A3-A35B-2BAA76A7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38D2209-AB62-FE68-30D7-74021E012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2D8C60-EED4-F135-E6F7-F160D83B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C9F3F58-C33C-007C-2BDE-2470834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A74363A-00F2-2F38-7920-1772D05F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621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CAB2-0C3E-333F-C09E-41AAD1B0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258D-4A29-EE3A-21BA-46D373852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E216D-D3CA-9F70-E729-010E5CD7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C3677-C366-D251-79CA-8D10B4F8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C6FC9-5818-E9D9-6A9F-620B5150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2953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7DFE14-40B6-3A2F-A025-960C7E2A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611FCE5-21C0-95F5-9F6A-1BA0B71AA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1F5E0A5-57FB-2632-3793-37281F246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EA5B340-1B23-2A4D-5E7A-F527AFC1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0511080-FF34-78E3-8453-458BFED6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B7AB3E7-2456-EF59-D6D7-893E873D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6312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8EE240-400F-86F7-7FB9-534D303F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D81D386-48E7-3962-F219-240BD8F76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DFC7BA-DD7A-440A-1DFE-476C2B74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CDEB77-7A3C-8214-1948-2481A612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91D7DF-3B78-65DB-7F3B-4D3BD87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9827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9685152-9611-18DF-0417-9254017EE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51C3E4E-E3C0-6828-1586-0176F792E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80933E8-8493-D925-075F-3C3F369C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F9F0DA2-D60E-752E-FEAB-3332F8E0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69719DE-A258-3303-9A1F-1923EBC3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218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FD18-8871-3C7E-331E-6928BD7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4E438-9029-8F6B-7F15-5A028D343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7380-3FF2-BB24-6DA8-023F20B5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EE97-B709-ABFA-FB11-D93CBE39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430A-28B5-D249-6034-3D099CE8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322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69CE-9A6D-179B-A3C7-16A6A6C5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773D-050A-D53D-E0FD-E26D6B3B8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42055-C679-C4C2-9F0D-1D4BC5345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3FE23-C94A-63D6-9225-DBBF1C4C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73699-2459-7CBE-7519-9ECD9FB8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B21D2-8BDB-8933-2016-5CA9E1D4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034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F555-10FE-9C6D-1085-A2B36303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2BA3A-4825-5FD3-BEFD-D4B620DAD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035E8-4281-D21A-6479-171A154F9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8735-F8D2-F340-89E1-DDC4F2ACA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71229-D1AF-AA2B-FB94-BE5604B91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D9D41-A7B7-418C-584E-0C3CF1A6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F621C-E0CC-DA8F-097F-9A2415CE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F03C3-4B94-6428-5FAA-21B1AD47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131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BD0B-C697-0451-7BAA-811D7B85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CCB57-3C45-4087-51F4-7CA68BD6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FC146-D874-6B25-1A31-89762BB8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3939F-8EFB-8086-B298-B3D3CC6A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0081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CC365-5715-3BC0-9A88-16D51CB5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A27D8-4565-AE73-B2F3-F9E8F1B9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4071-2F8A-3BDE-4CC9-D46EFAA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201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CEAD-F405-4627-95A4-E1C8A0D8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7403-C683-415E-402C-FCAEF90D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85867-3F98-4D19-0D1B-60A07316A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75303-5A23-E5C9-3B5A-B52A331B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1B3E4-3AA3-76F1-AEA8-28FC8A59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3DAAE-52C2-6F90-9B48-C35A29C5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358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A2C5-130F-0925-9D42-F7169409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593DB-6429-FC7B-B2CF-2A5718B42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67E58-6426-DF82-E1C7-A0047E088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13E4B-80AA-E8B1-AE10-18BA7913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8B322-C784-B330-ACB5-FE7E5A97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02F16-6E3A-FD53-DF06-CC8430E4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019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54EBC-DEF2-BAAD-14BB-F41C3A7F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4C75B-747C-9487-EEC4-54B585623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C16AA-8C7A-9A3D-8CBD-13695B5BD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53F39A-F63B-45A0-8B7F-5CBA1A8D649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A0CDD-F70F-00D7-5A01-B122060EF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CCE90-D27A-4244-608B-A14378C5D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CEC8AD-C36D-4865-9526-35C55BE2C6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186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BD9EB02-9CB8-E44F-3D36-9FD2C0E3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636C0E3-B016-0C6C-7B9A-9374A63C4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125EFC5-C38A-E221-C21E-D3EC6BA0E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CAB68-A242-4F28-B785-16A5421BF534}" type="datetimeFigureOut">
              <a:rPr lang="he-IL" smtClean="0"/>
              <a:t>כ"א/אב/תשפ"ד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7355275-AB01-FD43-CBD0-E4E419E49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F0529D-DB29-115E-6153-C315CD087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4B187-E76D-4C6E-97BB-2497917777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147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hyperlink" Target="https://colab.research.google.com/github/DorShabat/Cryptology-Project/blob/main/Submmition/Secure%20Payment%20using%20SM4%20with%20ECDH%20and%20Schnorr%20Signature.ipynb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7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5.sv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18" Type="http://schemas.openxmlformats.org/officeDocument/2006/relationships/image" Target="../media/image65.png"/><Relationship Id="rId3" Type="http://schemas.openxmlformats.org/officeDocument/2006/relationships/image" Target="../media/image44.png"/><Relationship Id="rId21" Type="http://schemas.openxmlformats.org/officeDocument/2006/relationships/image" Target="../media/image610.png"/><Relationship Id="rId12" Type="http://schemas.openxmlformats.org/officeDocument/2006/relationships/image" Target="../media/image580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30.png"/><Relationship Id="rId20" Type="http://schemas.openxmlformats.org/officeDocument/2006/relationships/image" Target="../media/image5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11" Type="http://schemas.openxmlformats.org/officeDocument/2006/relationships/image" Target="../media/image570.png"/><Relationship Id="rId24" Type="http://schemas.openxmlformats.org/officeDocument/2006/relationships/image" Target="../media/image68.svg"/><Relationship Id="rId5" Type="http://schemas.openxmlformats.org/officeDocument/2006/relationships/image" Target="../media/image46.png"/><Relationship Id="rId15" Type="http://schemas.openxmlformats.org/officeDocument/2006/relationships/image" Target="../media/image520.png"/><Relationship Id="rId23" Type="http://schemas.openxmlformats.org/officeDocument/2006/relationships/image" Target="../media/image67.png"/><Relationship Id="rId10" Type="http://schemas.openxmlformats.org/officeDocument/2006/relationships/image" Target="../media/image560.png"/><Relationship Id="rId19" Type="http://schemas.openxmlformats.org/officeDocument/2006/relationships/image" Target="../media/image66.png"/><Relationship Id="rId4" Type="http://schemas.openxmlformats.org/officeDocument/2006/relationships/image" Target="../media/image45.svg"/><Relationship Id="rId9" Type="http://schemas.openxmlformats.org/officeDocument/2006/relationships/image" Target="../media/image550.png"/><Relationship Id="rId14" Type="http://schemas.openxmlformats.org/officeDocument/2006/relationships/image" Target="../media/image510.png"/><Relationship Id="rId22" Type="http://schemas.openxmlformats.org/officeDocument/2006/relationships/image" Target="../media/image6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orShabat/Cryptology-Project/blob/main/Submmition/Secure%20Payment%20using%20SM4%20with%20ECDH%20and%20Schnorr%20Signature.ipynb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Data Security and Cryptology -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Final Project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F78124-A5BD-BF84-E9FD-B62FD575EA66}"/>
              </a:ext>
            </a:extLst>
          </p:cNvPr>
          <p:cNvSpPr txBox="1"/>
          <p:nvPr/>
        </p:nvSpPr>
        <p:spPr>
          <a:xfrm>
            <a:off x="8770889" y="5109043"/>
            <a:ext cx="4967925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Dor Shabat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Yuval Rozner 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F75AC9-7AC7-65FE-3488-64B0E67794D8}"/>
              </a:ext>
            </a:extLst>
          </p:cNvPr>
          <p:cNvGrpSpPr/>
          <p:nvPr/>
        </p:nvGrpSpPr>
        <p:grpSpPr>
          <a:xfrm>
            <a:off x="946858" y="1944171"/>
            <a:ext cx="8027040" cy="2969658"/>
            <a:chOff x="5036199" y="1995595"/>
            <a:chExt cx="8027040" cy="29696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B00C66-2EFA-03EB-CC60-C984F10C25FE}"/>
                </a:ext>
              </a:extLst>
            </p:cNvPr>
            <p:cNvSpPr txBox="1"/>
            <p:nvPr/>
          </p:nvSpPr>
          <p:spPr>
            <a:xfrm>
              <a:off x="6234422" y="1995595"/>
              <a:ext cx="6828817" cy="29546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200000"/>
                </a:lnSpc>
                <a:spcAft>
                  <a:spcPts val="600"/>
                </a:spcAft>
              </a:pP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Secure payment</a:t>
              </a:r>
              <a:b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</a:b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Schnorr Signature </a:t>
              </a:r>
              <a: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for server identification.</a:t>
              </a:r>
              <a:b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</a:b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SM4</a:t>
              </a:r>
              <a: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 encoder – decoder</a:t>
              </a:r>
              <a:b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</a:br>
              <a:r>
                <a:rPr lang="en-US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ECDH</a:t>
              </a:r>
              <a:r>
                <a:rPr lang="en-US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 key generation. </a:t>
              </a:r>
            </a:p>
          </p:txBody>
        </p:sp>
        <p:pic>
          <p:nvPicPr>
            <p:cNvPr id="11" name="Graphic 10" descr="Credit card">
              <a:extLst>
                <a:ext uri="{FF2B5EF4-FFF2-40B4-BE49-F238E27FC236}">
                  <a16:creationId xmlns:a16="http://schemas.microsoft.com/office/drawing/2014/main" id="{232C71D6-0634-2A4F-0D73-376DE6C4A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6873" y="2229160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2" name="Graphic 31" descr="Employee Badge">
              <a:extLst>
                <a:ext uri="{FF2B5EF4-FFF2-40B4-BE49-F238E27FC236}">
                  <a16:creationId xmlns:a16="http://schemas.microsoft.com/office/drawing/2014/main" id="{CBBBFD51-327E-8859-BC92-CA016C623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36876" y="2913791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3" name="Graphic 32" descr="Lock">
              <a:extLst>
                <a:ext uri="{FF2B5EF4-FFF2-40B4-BE49-F238E27FC236}">
                  <a16:creationId xmlns:a16="http://schemas.microsoft.com/office/drawing/2014/main" id="{97458A29-FDDA-A65B-A767-5A92B3865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36199" y="3709832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4" name="Graphic 33" descr="Unlock">
              <a:extLst>
                <a:ext uri="{FF2B5EF4-FFF2-40B4-BE49-F238E27FC236}">
                  <a16:creationId xmlns:a16="http://schemas.microsoft.com/office/drawing/2014/main" id="{268A0BB4-7F71-F562-15FB-74C649E99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1128" y="3709832"/>
              <a:ext cx="551333" cy="551333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  <p:pic>
          <p:nvPicPr>
            <p:cNvPr id="35" name="Graphic 34" descr="Key with solid fill">
              <a:extLst>
                <a:ext uri="{FF2B5EF4-FFF2-40B4-BE49-F238E27FC236}">
                  <a16:creationId xmlns:a16="http://schemas.microsoft.com/office/drawing/2014/main" id="{20690D12-54DF-B36A-D76A-349B28E8F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36873" y="4413919"/>
              <a:ext cx="551334" cy="551334"/>
            </a:xfrm>
            <a:custGeom>
              <a:avLst/>
              <a:gdLst/>
              <a:ahLst/>
              <a:cxnLst/>
              <a:rect l="l" t="t" r="r" b="b"/>
              <a:pathLst>
                <a:path w="4141760" h="4377846">
                  <a:moveTo>
                    <a:pt x="0" y="0"/>
                  </a:moveTo>
                  <a:lnTo>
                    <a:pt x="4141760" y="0"/>
                  </a:lnTo>
                  <a:lnTo>
                    <a:pt x="4141760" y="4377846"/>
                  </a:lnTo>
                  <a:lnTo>
                    <a:pt x="0" y="4377846"/>
                  </a:lnTo>
                  <a:close/>
                </a:path>
              </a:pathLst>
            </a:cu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F47C38A-32D4-99FC-D126-BF953AC60C47}"/>
              </a:ext>
            </a:extLst>
          </p:cNvPr>
          <p:cNvGrpSpPr/>
          <p:nvPr/>
        </p:nvGrpSpPr>
        <p:grpSpPr>
          <a:xfrm>
            <a:off x="517312" y="5990049"/>
            <a:ext cx="5121985" cy="459836"/>
            <a:chOff x="6288560" y="4779901"/>
            <a:chExt cx="5121985" cy="459836"/>
          </a:xfrm>
        </p:grpSpPr>
        <p:sp>
          <p:nvSpPr>
            <p:cNvPr id="9" name="TextBox 8">
              <a:hlinkClick r:id="rId13"/>
              <a:extLst>
                <a:ext uri="{FF2B5EF4-FFF2-40B4-BE49-F238E27FC236}">
                  <a16:creationId xmlns:a16="http://schemas.microsoft.com/office/drawing/2014/main" id="{E1746143-8278-0162-4E74-31DC6CCFF6AA}"/>
                </a:ext>
              </a:extLst>
            </p:cNvPr>
            <p:cNvSpPr txBox="1"/>
            <p:nvPr/>
          </p:nvSpPr>
          <p:spPr>
            <a:xfrm>
              <a:off x="6288560" y="4809764"/>
              <a:ext cx="5121985" cy="40011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1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Our Implementation in Colab Notebook</a:t>
              </a:r>
              <a:endParaRPr lang="he-I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pic>
          <p:nvPicPr>
            <p:cNvPr id="10" name="Picture 9" descr="A logo with orange circles&#10;&#10;Description automatically generated with medium confidence">
              <a:extLst>
                <a:ext uri="{FF2B5EF4-FFF2-40B4-BE49-F238E27FC236}">
                  <a16:creationId xmlns:a16="http://schemas.microsoft.com/office/drawing/2014/main" id="{61EDFA51-3EEE-E3B5-8E9B-96ACDF03D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39444" y1="29279" x2="25000" y2="41892"/>
                          <a14:foregroundMark x1="25000" y1="41892" x2="30000" y2="70270"/>
                          <a14:foregroundMark x1="30000" y1="70270" x2="40556" y2="720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7859" y="4779901"/>
              <a:ext cx="745681" cy="459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894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577F1-FCA1-2069-E6A3-95C9419E7C37}"/>
              </a:ext>
            </a:extLst>
          </p:cNvPr>
          <p:cNvSpPr txBox="1"/>
          <p:nvPr/>
        </p:nvSpPr>
        <p:spPr>
          <a:xfrm>
            <a:off x="2058868" y="212264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Deriving a Shared Key from the Shared Secret</a:t>
            </a:r>
            <a:endParaRPr lang="en-US" sz="48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D48EA-A826-8E58-1BC8-138D32BE1648}"/>
                  </a:ext>
                </a:extLst>
              </p:cNvPr>
              <p:cNvSpPr txBox="1"/>
              <p:nvPr/>
            </p:nvSpPr>
            <p:spPr>
              <a:xfrm>
                <a:off x="515481" y="1512368"/>
                <a:ext cx="11091485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Once both parties compute the shared secret point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𝑦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on the elliptic curve, </a:t>
                </a:r>
              </a:p>
              <a:p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they need to derive a shared key for encryption and decryption.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D48EA-A826-8E58-1BC8-138D32BE1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81" y="1512368"/>
                <a:ext cx="11091485" cy="769441"/>
              </a:xfrm>
              <a:prstGeom prst="rect">
                <a:avLst/>
              </a:prstGeom>
              <a:blipFill>
                <a:blip r:embed="rId3"/>
                <a:stretch>
                  <a:fillRect l="-715" t="-5556" b="-150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AE15A6-3D3B-242C-6124-9FF6A6F469C8}"/>
                  </a:ext>
                </a:extLst>
              </p:cNvPr>
              <p:cNvSpPr txBox="1"/>
              <p:nvPr/>
            </p:nvSpPr>
            <p:spPr>
              <a:xfrm>
                <a:off x="515481" y="2545555"/>
                <a:ext cx="10162670" cy="37471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sz="2000" b="1" dirty="0">
                    <a:latin typeface="David "/>
                    <a:cs typeface="David" panose="020E0502060401010101" pitchFamily="34" charset="-79"/>
                  </a:rPr>
                  <a:t>Hashing the Shared Secret: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The coordinate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𝑥</m:t>
                    </m:r>
                  </m:oMath>
                </a14:m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 of the shared secret is taken as a byte string.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This byte string is then hashed using a cryptographic hash function such as SHA-256.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sz="2000" b="1" dirty="0">
                    <a:latin typeface="David "/>
                    <a:cs typeface="David" panose="020E0502060401010101" pitchFamily="34" charset="-79"/>
                  </a:rPr>
                  <a:t>Generating the 128-bit Key: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The output of the hash function is a 256-bit value.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</a:rPr>
                  <a:t>The first 128 bits of this hashed output are extracted to form the shared key.</a:t>
                </a:r>
                <a:endParaRPr lang="en-US" sz="2000" dirty="0">
                  <a:latin typeface="David "/>
                  <a:cs typeface="David" panose="020E0502060401010101" pitchFamily="34" charset="-79"/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sz="2000" b="1" dirty="0">
                    <a:latin typeface="David "/>
                    <a:cs typeface="David" panose="020E0502060401010101" pitchFamily="34" charset="-79"/>
                  </a:rPr>
                  <a:t>Usage of the Shared Key: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 "/>
                    <a:cs typeface="David" panose="020E0502060401010101" pitchFamily="34" charset="-79"/>
                  </a:rPr>
                  <a:t>This 128-bit key is then used for symmetric encryption and decryption.</a:t>
                </a:r>
                <a:endParaRPr lang="en-US" sz="2000" dirty="0">
                  <a:latin typeface="David 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AE15A6-3D3B-242C-6124-9FF6A6F46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81" y="2545555"/>
                <a:ext cx="10162670" cy="3747180"/>
              </a:xfrm>
              <a:prstGeom prst="rect">
                <a:avLst/>
              </a:prstGeom>
              <a:blipFill>
                <a:blip r:embed="rId4"/>
                <a:stretch>
                  <a:fillRect l="-360" b="-19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88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sng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75000"/>
                  </a:srgbClr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SM4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  <p:pic>
        <p:nvPicPr>
          <p:cNvPr id="2" name="Graphic 1" descr="Lock">
            <a:extLst>
              <a:ext uri="{FF2B5EF4-FFF2-40B4-BE49-F238E27FC236}">
                <a16:creationId xmlns:a16="http://schemas.microsoft.com/office/drawing/2014/main" id="{48E67A3D-1787-8DAD-6483-994180C19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2481" y="430861"/>
            <a:ext cx="778412" cy="77841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3" name="Graphic 2" descr="Unlock">
            <a:extLst>
              <a:ext uri="{FF2B5EF4-FFF2-40B4-BE49-F238E27FC236}">
                <a16:creationId xmlns:a16="http://schemas.microsoft.com/office/drawing/2014/main" id="{1696CF53-1700-DE5B-26DE-C3D239C17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1565" y="436839"/>
            <a:ext cx="778412" cy="77841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A4CE23-F132-D1F2-5C0E-A748DE75D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" t="4473" r="2966" b="6028"/>
          <a:stretch/>
        </p:blipFill>
        <p:spPr bwMode="auto">
          <a:xfrm>
            <a:off x="3986375" y="1605280"/>
            <a:ext cx="4661160" cy="46524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71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23B065-6A55-E763-B44F-0DF9052D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404438"/>
            <a:ext cx="10515600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rtl="0">
              <a:spcAft>
                <a:spcPts val="600"/>
              </a:spcAft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SM4</a:t>
            </a:r>
            <a:br>
              <a:rPr lang="en-US" u="sng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A Chinese National Standard for Block Cipher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sz="40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גרפיקה 6">
            <a:extLst>
              <a:ext uri="{FF2B5EF4-FFF2-40B4-BE49-F238E27FC236}">
                <a16:creationId xmlns:a16="http://schemas.microsoft.com/office/drawing/2014/main" id="{EDEB0716-20E6-C8B0-C0DC-0CB5B9A8C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268" y="4373407"/>
            <a:ext cx="2850589" cy="1900393"/>
          </a:xfrm>
          <a:prstGeom prst="rect">
            <a:avLst/>
          </a:prstGeom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תמונה 7" descr="תמונה שמכילה מעגל חשמלי, הנדסת חשמל, חשמל, רכיב חשמלי&#10;&#10;התיאור נוצר באופן אוטומטי">
            <a:extLst>
              <a:ext uri="{FF2B5EF4-FFF2-40B4-BE49-F238E27FC236}">
                <a16:creationId xmlns:a16="http://schemas.microsoft.com/office/drawing/2014/main" id="{660259EF-BB18-CAEB-0E8F-A67BC058B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32" y="3759200"/>
            <a:ext cx="2933700" cy="2933700"/>
          </a:xfrm>
          <a:prstGeom prst="roundRect">
            <a:avLst>
              <a:gd name="adj" fmla="val 62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E23241C-0AA0-A24C-28D9-DD74725D9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31E6EF-15CF-DF9D-DD37-AB856D69B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68E3637-225C-36FE-D7C1-F57790CF4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592E2DC-D51F-DFBF-401D-B2BEFB519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F3475E6-F1DD-D1EF-1250-033992BB902E}"/>
              </a:ext>
            </a:extLst>
          </p:cNvPr>
          <p:cNvSpPr txBox="1"/>
          <p:nvPr/>
        </p:nvSpPr>
        <p:spPr>
          <a:xfrm>
            <a:off x="308768" y="1720102"/>
            <a:ext cx="9031271" cy="22621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SM4 is a symmetric key block cipher algorithm developed by the Chinese State Cryptography Administration.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Developed by the Chinese government.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Designed to provide secure communication in wireless networks.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1083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לום מסך, שחור, עיצוב&#10;&#10;התיאור נוצר באופן אוטומטי">
            <a:extLst>
              <a:ext uri="{FF2B5EF4-FFF2-40B4-BE49-F238E27FC236}">
                <a16:creationId xmlns:a16="http://schemas.microsoft.com/office/drawing/2014/main" id="{2904A07B-305F-087A-9BA6-27EFD39A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6" y="66436"/>
            <a:ext cx="5245382" cy="679156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70424F5-2E98-9F01-4D70-9087D246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53" y="645920"/>
            <a:ext cx="4992584" cy="132556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Configuration</a:t>
            </a:r>
            <a:b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405210-32C5-0837-BD1B-1B6682B6A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1885E3A-1F99-7DF2-C897-A8FB182D3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6D7AF73-7C6C-A822-BDB0-87758E012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1E35D49-2575-FCA6-025D-33513419A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9FC098-A8CD-CC08-BE24-E0E6297B4802}"/>
              </a:ext>
            </a:extLst>
          </p:cNvPr>
          <p:cNvSpPr txBox="1"/>
          <p:nvPr/>
        </p:nvSpPr>
        <p:spPr>
          <a:xfrm>
            <a:off x="379034" y="2120182"/>
            <a:ext cx="6415466" cy="32701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   Symmetric block cipher.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   Key size: 128 bit.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   Block size: 128 bit.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   Rounds: 32.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   Structure: unbalanced Fiestel network.</a:t>
            </a:r>
          </a:p>
        </p:txBody>
      </p:sp>
    </p:spTree>
    <p:extLst>
      <p:ext uri="{BB962C8B-B14F-4D97-AF65-F5344CB8AC3E}">
        <p14:creationId xmlns:p14="http://schemas.microsoft.com/office/powerpoint/2010/main" val="365029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B38304-B1C7-CA51-FE8B-60E8E5F6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58" y="669925"/>
            <a:ext cx="33655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SM4</a:t>
            </a:r>
            <a:endParaRPr lang="he-IL" sz="60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תמונה 6" descr="תמונה שמכילה טקסט, חשמל, מכשיר חשמלי, מולטימדיה&#10;&#10;התיאור נוצר באופן אוטומטי">
            <a:extLst>
              <a:ext uri="{FF2B5EF4-FFF2-40B4-BE49-F238E27FC236}">
                <a16:creationId xmlns:a16="http://schemas.microsoft.com/office/drawing/2014/main" id="{79113026-2F7C-3718-86C1-5E3AF69A2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488950"/>
            <a:ext cx="5880100" cy="588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F08B9EA-06F6-8E45-3299-F55FE21C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3240454-9F56-845F-70E5-AFEF5AA05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5CEBE3-4A55-2D6C-9762-6A1324018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52A385-F7A0-DBEF-6AD3-9608941AF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A04EFE-B4A9-369F-62C6-74F6759AFC88}"/>
              </a:ext>
            </a:extLst>
          </p:cNvPr>
          <p:cNvSpPr txBox="1"/>
          <p:nvPr/>
        </p:nvSpPr>
        <p:spPr>
          <a:xfrm>
            <a:off x="451358" y="2278993"/>
            <a:ext cx="4285742" cy="13311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   Encryption – Decryption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   Key Expansion</a:t>
            </a:r>
            <a:endParaRPr kumimoji="0" lang="he-I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1652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תמונה 33" descr="תמונה שמכילה תרשים, קו, צילום מסך, שרטוט טכני&#10;&#10;התיאור נוצר באופן אוטומטי">
            <a:extLst>
              <a:ext uri="{FF2B5EF4-FFF2-40B4-BE49-F238E27FC236}">
                <a16:creationId xmlns:a16="http://schemas.microsoft.com/office/drawing/2014/main" id="{0DA54653-716A-1E8B-F226-47A00460F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76" y="2270817"/>
            <a:ext cx="6862052" cy="414933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3DD8957-D9AD-0A5C-31C2-8EE1479F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64" y="494872"/>
            <a:ext cx="3256415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Round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5629AC4D-D61A-370E-C0EA-441D6795485C}"/>
              </a:ext>
            </a:extLst>
          </p:cNvPr>
          <p:cNvGrpSpPr/>
          <p:nvPr/>
        </p:nvGrpSpPr>
        <p:grpSpPr>
          <a:xfrm>
            <a:off x="6917893" y="987315"/>
            <a:ext cx="3391301" cy="1230964"/>
            <a:chOff x="4594687" y="1793813"/>
            <a:chExt cx="3391301" cy="1230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D7707EEB-B8DA-77EA-6B4B-CA40CC75A7B9}"/>
                    </a:ext>
                  </a:extLst>
                </p:cNvPr>
                <p:cNvSpPr/>
                <p:nvPr/>
              </p:nvSpPr>
              <p:spPr>
                <a:xfrm>
                  <a:off x="4594687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D7707EEB-B8DA-77EA-6B4B-CA40CC75A7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687" y="2626933"/>
                  <a:ext cx="782855" cy="3978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E63292C6-B41B-0502-3D5C-F860C87EA6A4}"/>
                    </a:ext>
                  </a:extLst>
                </p:cNvPr>
                <p:cNvSpPr/>
                <p:nvPr/>
              </p:nvSpPr>
              <p:spPr>
                <a:xfrm>
                  <a:off x="5464169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E63292C6-B41B-0502-3D5C-F860C87EA6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169" y="2626933"/>
                  <a:ext cx="782855" cy="3978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מלבן 7">
                  <a:extLst>
                    <a:ext uri="{FF2B5EF4-FFF2-40B4-BE49-F238E27FC236}">
                      <a16:creationId xmlns:a16="http://schemas.microsoft.com/office/drawing/2014/main" id="{A725ED72-4EE0-124B-922B-34811D8D7F6F}"/>
                    </a:ext>
                  </a:extLst>
                </p:cNvPr>
                <p:cNvSpPr/>
                <p:nvPr/>
              </p:nvSpPr>
              <p:spPr>
                <a:xfrm>
                  <a:off x="6333651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מלבן 7">
                  <a:extLst>
                    <a:ext uri="{FF2B5EF4-FFF2-40B4-BE49-F238E27FC236}">
                      <a16:creationId xmlns:a16="http://schemas.microsoft.com/office/drawing/2014/main" id="{A725ED72-4EE0-124B-922B-34811D8D7F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651" y="2626933"/>
                  <a:ext cx="782855" cy="3978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מלבן 8">
                  <a:extLst>
                    <a:ext uri="{FF2B5EF4-FFF2-40B4-BE49-F238E27FC236}">
                      <a16:creationId xmlns:a16="http://schemas.microsoft.com/office/drawing/2014/main" id="{E5CDB465-69C0-9BD8-A04F-FFA872407AF9}"/>
                    </a:ext>
                  </a:extLst>
                </p:cNvPr>
                <p:cNvSpPr/>
                <p:nvPr/>
              </p:nvSpPr>
              <p:spPr>
                <a:xfrm>
                  <a:off x="7203133" y="2626933"/>
                  <a:ext cx="782855" cy="397844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מלבן 8">
                  <a:extLst>
                    <a:ext uri="{FF2B5EF4-FFF2-40B4-BE49-F238E27FC236}">
                      <a16:creationId xmlns:a16="http://schemas.microsoft.com/office/drawing/2014/main" id="{E5CDB465-69C0-9BD8-A04F-FFA872407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3133" y="2626933"/>
                  <a:ext cx="782855" cy="3978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AB2C88CC-7D8F-F29A-7A82-FBE4A5938FDE}"/>
                </a:ext>
              </a:extLst>
            </p:cNvPr>
            <p:cNvSpPr/>
            <p:nvPr/>
          </p:nvSpPr>
          <p:spPr>
            <a:xfrm>
              <a:off x="4594687" y="1793813"/>
              <a:ext cx="3391301" cy="39784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Plaintext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חץ: למטה 10">
              <a:extLst>
                <a:ext uri="{FF2B5EF4-FFF2-40B4-BE49-F238E27FC236}">
                  <a16:creationId xmlns:a16="http://schemas.microsoft.com/office/drawing/2014/main" id="{C1C3C3AF-18E3-73A9-60BA-E38649B7AB2E}"/>
                </a:ext>
              </a:extLst>
            </p:cNvPr>
            <p:cNvSpPr/>
            <p:nvPr/>
          </p:nvSpPr>
          <p:spPr>
            <a:xfrm>
              <a:off x="4851494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חץ: למטה 11">
              <a:extLst>
                <a:ext uri="{FF2B5EF4-FFF2-40B4-BE49-F238E27FC236}">
                  <a16:creationId xmlns:a16="http://schemas.microsoft.com/office/drawing/2014/main" id="{1678669D-5200-BE31-1A4E-83AE2D068785}"/>
                </a:ext>
              </a:extLst>
            </p:cNvPr>
            <p:cNvSpPr/>
            <p:nvPr/>
          </p:nvSpPr>
          <p:spPr>
            <a:xfrm>
              <a:off x="5720976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חץ: למטה 12">
              <a:extLst>
                <a:ext uri="{FF2B5EF4-FFF2-40B4-BE49-F238E27FC236}">
                  <a16:creationId xmlns:a16="http://schemas.microsoft.com/office/drawing/2014/main" id="{F3A370A5-9BD4-E8E2-727E-EC479B6003DB}"/>
                </a:ext>
              </a:extLst>
            </p:cNvPr>
            <p:cNvSpPr/>
            <p:nvPr/>
          </p:nvSpPr>
          <p:spPr>
            <a:xfrm>
              <a:off x="6590458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חץ: למטה 13">
              <a:extLst>
                <a:ext uri="{FF2B5EF4-FFF2-40B4-BE49-F238E27FC236}">
                  <a16:creationId xmlns:a16="http://schemas.microsoft.com/office/drawing/2014/main" id="{881126E7-75C8-0754-4C68-9F5BE68F6C67}"/>
                </a:ext>
              </a:extLst>
            </p:cNvPr>
            <p:cNvSpPr/>
            <p:nvPr/>
          </p:nvSpPr>
          <p:spPr>
            <a:xfrm>
              <a:off x="7459940" y="2244195"/>
              <a:ext cx="269240" cy="3302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548A921D-33F8-9E18-0626-6057EF62CB2C}"/>
              </a:ext>
            </a:extLst>
          </p:cNvPr>
          <p:cNvCxnSpPr>
            <a:stCxn id="6" idx="2"/>
          </p:cNvCxnSpPr>
          <p:nvPr/>
        </p:nvCxnSpPr>
        <p:spPr>
          <a:xfrm flipH="1">
            <a:off x="5670885" y="2218279"/>
            <a:ext cx="1638436" cy="483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68AACC7-4019-F50A-B41F-1CB45AFBCF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178803" y="2218279"/>
            <a:ext cx="620293" cy="435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CFD2BBBD-41D0-648F-22B3-F37F902B948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48285" y="2218279"/>
            <a:ext cx="869481" cy="484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30D08887-4462-819C-7971-183599A2A43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917767" y="2218279"/>
            <a:ext cx="1132908" cy="459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מלבן 28">
            <a:extLst>
              <a:ext uri="{FF2B5EF4-FFF2-40B4-BE49-F238E27FC236}">
                <a16:creationId xmlns:a16="http://schemas.microsoft.com/office/drawing/2014/main" id="{2E760180-41F1-5D2F-C60E-2A4589FAA2E8}"/>
              </a:ext>
            </a:extLst>
          </p:cNvPr>
          <p:cNvSpPr/>
          <p:nvPr/>
        </p:nvSpPr>
        <p:spPr>
          <a:xfrm>
            <a:off x="10067894" y="202974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C65C4480-C464-C74A-99C2-A1009EDB2465}"/>
              </a:ext>
            </a:extLst>
          </p:cNvPr>
          <p:cNvSpPr/>
          <p:nvPr/>
        </p:nvSpPr>
        <p:spPr>
          <a:xfrm>
            <a:off x="10067894" y="119662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128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BD113FE9-B750-7F64-FFB0-094BECF71C77}"/>
              </a:ext>
            </a:extLst>
          </p:cNvPr>
          <p:cNvSpPr/>
          <p:nvPr/>
        </p:nvSpPr>
        <p:spPr>
          <a:xfrm>
            <a:off x="9182904" y="2021533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2D2E782B-3F3C-1DAD-F0B4-8CDEC2C4E9DA}"/>
              </a:ext>
            </a:extLst>
          </p:cNvPr>
          <p:cNvSpPr/>
          <p:nvPr/>
        </p:nvSpPr>
        <p:spPr>
          <a:xfrm>
            <a:off x="8320543" y="2029747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A2B34572-94CA-AF0A-5E04-4B24A33E4E78}"/>
              </a:ext>
            </a:extLst>
          </p:cNvPr>
          <p:cNvSpPr/>
          <p:nvPr/>
        </p:nvSpPr>
        <p:spPr>
          <a:xfrm>
            <a:off x="7454069" y="2039610"/>
            <a:ext cx="241300" cy="18853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" name="תמונה 35">
            <a:extLst>
              <a:ext uri="{FF2B5EF4-FFF2-40B4-BE49-F238E27FC236}">
                <a16:creationId xmlns:a16="http://schemas.microsoft.com/office/drawing/2014/main" id="{14D729C2-81C5-A102-938D-6A11A8200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164" y="1840688"/>
            <a:ext cx="5336301" cy="3978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0B0F28B-B1FF-5859-BEB4-000F8965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FF6414-82D0-F89A-F463-E19B49765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F3197C-6A47-EFF3-3CE1-AAAE88122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FAA085D-6036-3DB1-E58B-FFB0551EE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208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DD8957-D9AD-0A5C-31C2-8EE1479F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84" y="772537"/>
            <a:ext cx="3078615" cy="9584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Function F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91" name="תמונה 90" descr="תמונה שמכילה צילום מסך, תרשים, טקסט&#10;&#10;התיאור נוצר באופן אוטומטי">
            <a:extLst>
              <a:ext uri="{FF2B5EF4-FFF2-40B4-BE49-F238E27FC236}">
                <a16:creationId xmlns:a16="http://schemas.microsoft.com/office/drawing/2014/main" id="{72B857A3-9F4C-8FAB-5DBA-7EAF42D90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56" y="462713"/>
            <a:ext cx="6567512" cy="5932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921FD4-0D12-3C76-FD82-9A98EEB21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88" y="2040760"/>
                <a:ext cx="5613268" cy="2002896"/>
              </a:xfrm>
            </p:spPr>
            <p:txBody>
              <a:bodyPr>
                <a:norm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16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921FD4-0D12-3C76-FD82-9A98EEB21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88" y="2040760"/>
                <a:ext cx="5613268" cy="2002896"/>
              </a:xfrm>
              <a:blipFill>
                <a:blip r:embed="rId4"/>
                <a:stretch>
                  <a:fillRect l="-434" t="-15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D729DB5-2ACE-086F-31C5-E3A580DAB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B0560C-0C5C-650C-A0E4-0D42A53A2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2B9D683-7A08-8A42-05B4-4AE16E4B7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792865-D091-2800-0AF4-EF28E8E08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0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3DD8957-D9AD-0A5C-31C2-8EE1479F12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3765" y="796552"/>
                <a:ext cx="4303259" cy="1325563"/>
              </a:xfrm>
            </p:spPr>
            <p:txBody>
              <a:bodyPr vert="horz" lIns="91440" tIns="45720" rIns="91440" bIns="45720" rtlCol="0" anchor="t">
                <a:normAutofit fontScale="90000"/>
              </a:bodyPr>
              <a:lstStyle/>
              <a:p>
                <a:pPr algn="ctr" rtl="0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5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m:t>Key</m:t>
                      </m:r>
                      <m:r>
                        <m:rPr>
                          <m:nor/>
                        </m:rPr>
                        <a:rPr lang="en-US" sz="5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5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m:t>Expansion</m:t>
                      </m:r>
                    </m:oMath>
                  </m:oMathPara>
                </a14:m>
                <a:endParaRPr lang="he-IL" sz="5400" dirty="0">
                  <a:solidFill>
                    <a:schemeClr val="accent1">
                      <a:lumMod val="75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3DD8957-D9AD-0A5C-31C2-8EE1479F1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3765" y="796552"/>
                <a:ext cx="4303259" cy="1325563"/>
              </a:xfrm>
              <a:blipFill>
                <a:blip r:embed="rId3"/>
                <a:stretch>
                  <a:fillRect t="-15207" r="-255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4" descr="תמונה שמכילה צילום מסך, טקסט, תרשים, תכונות מולטימדיה&#10;&#10;התיאור נוצר באופן אוטומטי">
            <a:extLst>
              <a:ext uri="{FF2B5EF4-FFF2-40B4-BE49-F238E27FC236}">
                <a16:creationId xmlns:a16="http://schemas.microsoft.com/office/drawing/2014/main" id="{6CC04872-D834-1A2E-6822-B2B40C559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83" y="552202"/>
            <a:ext cx="6595252" cy="5753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ABB4AF-0D87-9748-B345-71840D0C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06" y="2692400"/>
                <a:ext cx="6080657" cy="2130279"/>
              </a:xfrm>
            </p:spPr>
            <p:txBody>
              <a:bodyPr>
                <a:normAutofit/>
              </a:bodyPr>
              <a:lstStyle/>
              <a:p>
                <a:pPr algn="l" rtl="0"/>
                <a14:m>
                  <m:oMath xmlns:m="http://schemas.openxmlformats.org/officeDocument/2006/math"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15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p>
                      <m:sSup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500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d>
                  </m:oMath>
                </a14:m>
                <a:endParaRPr lang="en-US" sz="15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𝑆𝑏𝑜𝑥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1500" b="0" dirty="0">
                  <a:ea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15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ABB4AF-0D87-9748-B345-71840D0C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06" y="2692400"/>
                <a:ext cx="6080657" cy="2130279"/>
              </a:xfrm>
              <a:blipFill>
                <a:blip r:embed="rId5"/>
                <a:stretch>
                  <a:fillRect l="-301" t="-14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AEC056C-4842-A057-ADD3-F66C55B5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7E49D8C-54E2-AEF2-8D75-5607C82ED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D4C0053-2C6F-8749-6B37-F6D19AB44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82D43EF-1ED3-1D78-447C-302D2FF4E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7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A0F5A7E-95A6-8C50-8093-11CB32176C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3284" y="237752"/>
                <a:ext cx="430325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5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56082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David" panose="020E0502060401010101" pitchFamily="34" charset="-79"/>
                          <a:ea typeface="+mj-ea"/>
                          <a:cs typeface="David" panose="020E0502060401010101" pitchFamily="34" charset="-79"/>
                        </a:rPr>
                        <m:t>Decryption</m:t>
                      </m:r>
                    </m:oMath>
                  </m:oMathPara>
                </a14:m>
                <a:endParaRPr kumimoji="0" lang="he-IL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156082">
                      <a:lumMod val="75000"/>
                    </a:srgbClr>
                  </a:solidFill>
                  <a:effectLst/>
                  <a:uLnTx/>
                  <a:uFillTx/>
                  <a:latin typeface="David" panose="020E0502060401010101" pitchFamily="34" charset="-79"/>
                  <a:ea typeface="+mj-ea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A0F5A7E-95A6-8C50-8093-11CB3217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284" y="237752"/>
                <a:ext cx="4303259" cy="1325563"/>
              </a:xfrm>
              <a:prstGeom prst="rect">
                <a:avLst/>
              </a:prstGeom>
              <a:blipFill>
                <a:blip r:embed="rId3"/>
                <a:stretch>
                  <a:fillRect t="-16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6E55234-8144-C0D3-C317-AB80F9440E39}"/>
              </a:ext>
            </a:extLst>
          </p:cNvPr>
          <p:cNvSpPr txBox="1"/>
          <p:nvPr/>
        </p:nvSpPr>
        <p:spPr>
          <a:xfrm>
            <a:off x="769319" y="1305868"/>
            <a:ext cx="9813063" cy="22486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Inverse Key Expansion: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 "/>
                <a:ea typeface="+mn-ea"/>
                <a:cs typeface="+mn-cs"/>
              </a:rPr>
              <a:t>Like encryption, decryption also relies on key expansion but in reverse order.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Unbalanced Feistel Network: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Utilizes an unbalanced Feistel structure where decryption mirrors encryption with reversed subkeys.</a:t>
            </a:r>
          </a:p>
        </p:txBody>
      </p:sp>
      <p:pic>
        <p:nvPicPr>
          <p:cNvPr id="5" name="תמונה 4" descr="תמונה שמכילה ציור, גרפיקה, איור, עיצוב גרפי&#10;&#10;התיאור נוצר באופן אוטומטי">
            <a:extLst>
              <a:ext uri="{FF2B5EF4-FFF2-40B4-BE49-F238E27FC236}">
                <a16:creationId xmlns:a16="http://schemas.microsoft.com/office/drawing/2014/main" id="{7B33C780-46B2-964A-6EE3-37500C784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180" y="3532144"/>
            <a:ext cx="5605768" cy="32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2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AB6505-FAF8-83AF-6150-E588379F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Security Analysis of SM4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8B6369C-6B38-E2E7-6CE7-EFF82604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8877"/>
            <a:ext cx="11429999" cy="5588000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Strengths of SM4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Block </a:t>
            </a:r>
            <a:r>
              <a:rPr lang="en-US" altLang="he-IL" sz="2300" dirty="0">
                <a:latin typeface="David" panose="020E0502060401010101" pitchFamily="34" charset="-79"/>
                <a:cs typeface="David" panose="020E0502060401010101" pitchFamily="34" charset="-79"/>
              </a:rPr>
              <a:t>Cipher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Key Size and Block Size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128-bit Key Size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Strong security against brute-force attacks.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128-bit Block Size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Effective balance between security and efficiency.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Number of Rounds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32 Rounds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Enhances diffusion and confusion, increasing cryptanalytic complexity.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Use of S-Boxes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Confusion via S-Boxes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Obscures the relationship between key and ciphertext.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Shift rows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lnSpc>
                <a:spcPct val="100000"/>
              </a:lnSpc>
            </a:pPr>
            <a:r>
              <a:rPr lang="en-US" sz="2300" b="1" dirty="0">
                <a:latin typeface="David" panose="020E0502060401010101" pitchFamily="34" charset="-79"/>
                <a:cs typeface="David" panose="020E0502060401010101" pitchFamily="34" charset="-79"/>
              </a:rPr>
              <a:t>   Diffusion via Permutation</a:t>
            </a:r>
            <a:r>
              <a:rPr lang="en-US" sz="2300" dirty="0">
                <a:latin typeface="David" panose="020E0502060401010101" pitchFamily="34" charset="-79"/>
                <a:cs typeface="David" panose="020E0502060401010101" pitchFamily="34" charset="-79"/>
              </a:rPr>
              <a:t>: Spreads influence of plaintext bits across ciphertext.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C47485-27C8-0957-A621-F32C4C71D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20C9D1-B091-0458-F972-64213A872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5F2D2E8-AE13-3EB8-0905-3AFCE2817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A803D4-D79C-7678-71D0-B65DAFB20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10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ECDH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37" name="Graphic 36" descr="Key with solid fill">
            <a:extLst>
              <a:ext uri="{FF2B5EF4-FFF2-40B4-BE49-F238E27FC236}">
                <a16:creationId xmlns:a16="http://schemas.microsoft.com/office/drawing/2014/main" id="{B1FAED73-E7E0-BB3F-7A42-F0729A052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7005" y="3561880"/>
            <a:ext cx="2202839" cy="220283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9A1C5-B5D5-A8C6-3B36-20717B70E114}"/>
              </a:ext>
            </a:extLst>
          </p:cNvPr>
          <p:cNvSpPr txBox="1"/>
          <p:nvPr/>
        </p:nvSpPr>
        <p:spPr>
          <a:xfrm>
            <a:off x="2251581" y="1350801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Elliptic Curve Diffie-Hellman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805AFF-95F5-325D-0396-25460140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71" y="2790096"/>
            <a:ext cx="4485706" cy="34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41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1CC9AF-F66B-7734-C0D1-0B07CFC9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 rtl="0"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SM4 VS AES VS DES</a:t>
            </a:r>
            <a:endParaRPr lang="he-IL" sz="54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2013FE13-BA05-ED85-93F4-38C94E0EE64D}"/>
              </a:ext>
            </a:extLst>
          </p:cNvPr>
          <p:cNvGraphicFramePr>
            <a:graphicFrameLocks noGrp="1"/>
          </p:cNvGraphicFramePr>
          <p:nvPr/>
        </p:nvGraphicFramePr>
        <p:xfrm>
          <a:off x="1231900" y="2324100"/>
          <a:ext cx="9728200" cy="3606800"/>
        </p:xfrm>
        <a:graphic>
          <a:graphicData uri="http://schemas.openxmlformats.org/drawingml/2006/table">
            <a:tbl>
              <a:tblPr rtl="1" firstRow="1" firstCol="1">
                <a:effectLst/>
                <a:tableStyleId>{5C22544A-7EE6-4342-B048-85BDC9FD1C3A}</a:tableStyleId>
              </a:tblPr>
              <a:tblGrid>
                <a:gridCol w="1945640">
                  <a:extLst>
                    <a:ext uri="{9D8B030D-6E8A-4147-A177-3AD203B41FA5}">
                      <a16:colId xmlns:a16="http://schemas.microsoft.com/office/drawing/2014/main" val="2580727584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3596444896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652297509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5610498"/>
                    </a:ext>
                  </a:extLst>
                </a:gridCol>
                <a:gridCol w="1945640">
                  <a:extLst>
                    <a:ext uri="{9D8B030D-6E8A-4147-A177-3AD203B41FA5}">
                      <a16:colId xmlns:a16="http://schemas.microsoft.com/office/drawing/2014/main" val="1538878804"/>
                    </a:ext>
                  </a:extLst>
                </a:gridCol>
              </a:tblGrid>
              <a:tr h="11861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Algorithm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Block Size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Key Size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Number of Rounds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dirty="0">
                          <a:solidFill>
                            <a:srgbClr val="000000"/>
                          </a:solidFill>
                          <a:effectLst/>
                        </a:rPr>
                        <a:t>Security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3834612"/>
                  </a:ext>
                </a:extLst>
              </a:tr>
              <a:tr h="6172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he-I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Strong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6516534"/>
                  </a:ext>
                </a:extLst>
              </a:tr>
              <a:tr h="11861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128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128, 192, 256 bits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10, 12, 14</a:t>
                      </a:r>
                      <a:endParaRPr lang="he-I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Strong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6541946"/>
                  </a:ext>
                </a:extLst>
              </a:tr>
              <a:tr h="6172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64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56 bits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he-I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Insecure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755468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FF78A80-4734-4D14-6F2D-4A25D948E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ACC3B5-F541-ACA5-848D-3463E3DD7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ED7D622-67FD-3AF5-90C0-159275FE0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A3D5B72-4A94-B02F-CD40-76A95600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5044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577F1-FCA1-2069-E6A3-95C9419E7C3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75000"/>
                </a:srgbClr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כותרת 1">
                <a:extLst>
                  <a:ext uri="{FF2B5EF4-FFF2-40B4-BE49-F238E27FC236}">
                    <a16:creationId xmlns:a16="http://schemas.microsoft.com/office/drawing/2014/main" id="{5B5FFDF8-28C7-513E-22E3-6587B8F285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4467" y="426654"/>
                <a:ext cx="8722760" cy="85170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56082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j-ea"/>
                    <a:cs typeface="David" panose="020E0502060401010101" pitchFamily="34" charset="-79"/>
                  </a:rPr>
                  <a:t>Preventing </a:t>
                </a:r>
                <a14:m>
                  <m:oMath xmlns:m="http://schemas.openxmlformats.org/officeDocument/2006/math">
                    <m:r>
                      <a:rPr kumimoji="0" lang="en-US" sz="4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56082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𝑀𝑎𝑛</m:t>
                    </m:r>
                    <m:r>
                      <a:rPr kumimoji="0" lang="en-US" sz="4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56082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_</m:t>
                    </m:r>
                    <m:r>
                      <a:rPr kumimoji="0" lang="en-US" sz="4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56082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𝐼𝑛</m:t>
                    </m:r>
                    <m:r>
                      <a:rPr kumimoji="0" lang="en-US" sz="4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56082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_</m:t>
                    </m:r>
                    <m:r>
                      <a:rPr kumimoji="0" lang="en-US" sz="4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56082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𝑇</m:t>
                    </m:r>
                    <m:r>
                      <a:rPr kumimoji="0" lang="en-US" sz="4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56082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h</m:t>
                    </m:r>
                    <m:r>
                      <a:rPr kumimoji="0" lang="en-US" sz="4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56082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𝑒</m:t>
                    </m:r>
                    <m:r>
                      <a:rPr kumimoji="0" lang="en-US" sz="4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56082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_</m:t>
                    </m:r>
                    <m:r>
                      <a:rPr kumimoji="0" lang="en-US" sz="4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56082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𝑀𝑖𝑑𝑑𝑙𝑒</m:t>
                    </m:r>
                    <m:r>
                      <a:rPr kumimoji="0" lang="en-US" sz="4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56082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David" panose="020E0502060401010101" pitchFamily="34" charset="-79"/>
                      </a:rPr>
                      <m:t> </m:t>
                    </m:r>
                  </m:oMath>
                </a14:m>
                <a:r>
                  <a:rPr kumimoji="0" lang="en-US" sz="4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56082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j-ea"/>
                    <a:cs typeface="David" panose="020E0502060401010101" pitchFamily="34" charset="-79"/>
                  </a:rPr>
                  <a:t>attack</a:t>
                </a:r>
                <a:endParaRPr kumimoji="0" lang="he-IL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56082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j-ea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3" name="כותרת 1">
                <a:extLst>
                  <a:ext uri="{FF2B5EF4-FFF2-40B4-BE49-F238E27FC236}">
                    <a16:creationId xmlns:a16="http://schemas.microsoft.com/office/drawing/2014/main" id="{5B5FFDF8-28C7-513E-22E3-6587B8F28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426654"/>
                <a:ext cx="8722760" cy="851708"/>
              </a:xfrm>
              <a:prstGeom prst="rect">
                <a:avLst/>
              </a:prstGeom>
              <a:blipFill>
                <a:blip r:embed="rId3"/>
                <a:stretch>
                  <a:fillRect l="-420" t="-17143" r="-1608"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AA5CF2A-5F5E-010D-418B-6AA7696E917F}"/>
              </a:ext>
            </a:extLst>
          </p:cNvPr>
          <p:cNvSpPr txBox="1"/>
          <p:nvPr/>
        </p:nvSpPr>
        <p:spPr>
          <a:xfrm>
            <a:off x="478701" y="1721642"/>
            <a:ext cx="11091485" cy="36048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SM4 encryption can be vulnerable to Man-In-The-Middle (MITM) attacks.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To prevent this, we will use Digital Signature (Schnorr Signature) to ensure secure authentication and integrity.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This approach guarantees that the messages are authentic and have not been tampered with, leading to a more secure communication channel.</a:t>
            </a:r>
          </a:p>
        </p:txBody>
      </p:sp>
    </p:spTree>
    <p:extLst>
      <p:ext uri="{BB962C8B-B14F-4D97-AF65-F5344CB8AC3E}">
        <p14:creationId xmlns:p14="http://schemas.microsoft.com/office/powerpoint/2010/main" val="2124995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7BEE-D9C0-782B-47B8-8DFF0B238DCD}"/>
              </a:ext>
            </a:extLst>
          </p:cNvPr>
          <p:cNvSpPr txBox="1"/>
          <p:nvPr/>
        </p:nvSpPr>
        <p:spPr>
          <a:xfrm>
            <a:off x="2251581" y="43683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Schnorr Signature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38" name="Graphic 37" descr="Employee Badge">
            <a:extLst>
              <a:ext uri="{FF2B5EF4-FFF2-40B4-BE49-F238E27FC236}">
                <a16:creationId xmlns:a16="http://schemas.microsoft.com/office/drawing/2014/main" id="{55F0605B-ED66-E386-5E47-B0EC9FB8E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6743" y="1440898"/>
            <a:ext cx="1779822" cy="177982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3074" name="Picture 2" descr="A brief intro to Bitcoin Schnorr Multi-signatures | by Tal Be'ery |  HackerNoon.com | Medium">
            <a:extLst>
              <a:ext uri="{FF2B5EF4-FFF2-40B4-BE49-F238E27FC236}">
                <a16:creationId xmlns:a16="http://schemas.microsoft.com/office/drawing/2014/main" id="{C6CCBEFE-432B-991F-D85B-C803E67B6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4" b="9884"/>
          <a:stretch/>
        </p:blipFill>
        <p:spPr bwMode="auto">
          <a:xfrm>
            <a:off x="8007217" y="3957365"/>
            <a:ext cx="4093343" cy="281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are Schnorr Signatures? - Bitstamp Learn Center">
            <a:extLst>
              <a:ext uri="{FF2B5EF4-FFF2-40B4-BE49-F238E27FC236}">
                <a16:creationId xmlns:a16="http://schemas.microsoft.com/office/drawing/2014/main" id="{EC7F3ABC-A0E4-8945-BCEA-52848CD32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72" y="3865179"/>
            <a:ext cx="5545792" cy="291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434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304877" y="1259634"/>
            <a:ext cx="938590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Digital signatures are crucial in cryptography, ensuring message authenticity and integrity.</a:t>
            </a:r>
          </a:p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They verify the sender's identity and protect against message tampering.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Why Digital Signature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B9DE8-8E4F-521F-E9B5-1D921EF34674}"/>
              </a:ext>
            </a:extLst>
          </p:cNvPr>
          <p:cNvSpPr txBox="1"/>
          <p:nvPr/>
        </p:nvSpPr>
        <p:spPr>
          <a:xfrm>
            <a:off x="548717" y="2063249"/>
            <a:ext cx="10726013" cy="19005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Authenticity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Confirms the sender's identity.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Integrity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Ensures the message hasn't been altered.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Prevents Man-in-the-Middle Attacks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Stops attackers from intercepting and modifying messages.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Non-repudiation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: The sender cannot deny having sent the message.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D61C5-3BBA-17CE-6026-44BFE8B87AE2}"/>
              </a:ext>
            </a:extLst>
          </p:cNvPr>
          <p:cNvSpPr txBox="1"/>
          <p:nvPr/>
        </p:nvSpPr>
        <p:spPr>
          <a:xfrm>
            <a:off x="303173" y="4359935"/>
            <a:ext cx="873668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Digital signatures are essential in email, financial transactions, and legal documents.</a:t>
            </a:r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100" name="Picture 4" descr="Digital Signature: How Does It Work?">
            <a:extLst>
              <a:ext uri="{FF2B5EF4-FFF2-40B4-BE49-F238E27FC236}">
                <a16:creationId xmlns:a16="http://schemas.microsoft.com/office/drawing/2014/main" id="{E9D32A75-0704-07CD-74EF-3B3F5AD0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639" y="4570551"/>
            <a:ext cx="3002379" cy="15762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27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1120835" y="1583147"/>
            <a:ext cx="10227480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Schnorr Signature is a digital signature algorithm known for its simplicity, efficiency, and security.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2197443" y="416851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What is Schnorr Signature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B9DE8-8E4F-521F-E9B5-1D921EF34674}"/>
              </a:ext>
            </a:extLst>
          </p:cNvPr>
          <p:cNvSpPr txBox="1"/>
          <p:nvPr/>
        </p:nvSpPr>
        <p:spPr>
          <a:xfrm>
            <a:off x="871568" y="2568466"/>
            <a:ext cx="9092554" cy="236218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Invented by: 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Claus-Peter Schnorr.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Advantages: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More efficient than many other digital signature algorithms.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Provides strong security guarantees.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Applications: </a:t>
            </a: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Used in various cryptographic protocols and blockchain technologies.</a:t>
            </a:r>
          </a:p>
        </p:txBody>
      </p:sp>
      <p:pic>
        <p:nvPicPr>
          <p:cNvPr id="1026" name="Picture 2" descr="Claus P. Schnorr - Wikipedia">
            <a:extLst>
              <a:ext uri="{FF2B5EF4-FFF2-40B4-BE49-F238E27FC236}">
                <a16:creationId xmlns:a16="http://schemas.microsoft.com/office/drawing/2014/main" id="{A2111E4B-175E-E497-B663-59E17E71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573" y="4874744"/>
            <a:ext cx="1890670" cy="1739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2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801375" y="73185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Schnorr Signature Flow Diagrams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D22BCE-07CE-C130-0F48-A82187EE2B5C}"/>
              </a:ext>
            </a:extLst>
          </p:cNvPr>
          <p:cNvGrpSpPr/>
          <p:nvPr/>
        </p:nvGrpSpPr>
        <p:grpSpPr>
          <a:xfrm>
            <a:off x="8476382" y="800429"/>
            <a:ext cx="1315720" cy="1310403"/>
            <a:chOff x="9733100" y="1265270"/>
            <a:chExt cx="1315720" cy="13104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558AD5-5B29-4852-684A-481407265687}"/>
                </a:ext>
              </a:extLst>
            </p:cNvPr>
            <p:cNvSpPr txBox="1"/>
            <p:nvPr/>
          </p:nvSpPr>
          <p:spPr>
            <a:xfrm>
              <a:off x="9895356" y="2175563"/>
              <a:ext cx="1008609" cy="400110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David" panose="020E0502060401010101" pitchFamily="34" charset="-79"/>
                  <a:cs typeface="David" panose="020E0502060401010101" pitchFamily="34" charset="-79"/>
                </a:rPr>
                <a:t>receiver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520700-8D7E-F0B4-D78B-126F6325EC41}"/>
                </a:ext>
              </a:extLst>
            </p:cNvPr>
            <p:cNvSpPr txBox="1"/>
            <p:nvPr/>
          </p:nvSpPr>
          <p:spPr>
            <a:xfrm>
              <a:off x="9733100" y="1713658"/>
              <a:ext cx="961221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latin typeface="David "/>
                </a:rPr>
                <a:t>Bob</a:t>
              </a:r>
              <a:endParaRPr lang="he-IL" dirty="0">
                <a:latin typeface="David "/>
              </a:endParaRPr>
            </a:p>
          </p:txBody>
        </p:sp>
        <p:pic>
          <p:nvPicPr>
            <p:cNvPr id="10" name="Graphic 9" descr="Male profile outline">
              <a:extLst>
                <a:ext uri="{FF2B5EF4-FFF2-40B4-BE49-F238E27FC236}">
                  <a16:creationId xmlns:a16="http://schemas.microsoft.com/office/drawing/2014/main" id="{80169076-BDF3-62D9-A8E7-F838B564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34420" y="1265270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42797E-223D-3903-4D0B-DBD080C6FCC1}"/>
              </a:ext>
            </a:extLst>
          </p:cNvPr>
          <p:cNvGrpSpPr/>
          <p:nvPr/>
        </p:nvGrpSpPr>
        <p:grpSpPr>
          <a:xfrm>
            <a:off x="242241" y="259143"/>
            <a:ext cx="1549895" cy="1285389"/>
            <a:chOff x="908717" y="1389810"/>
            <a:chExt cx="1549895" cy="128538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496A70-56D6-B6E7-0E8B-455E7A708D93}"/>
                </a:ext>
              </a:extLst>
            </p:cNvPr>
            <p:cNvSpPr txBox="1"/>
            <p:nvPr/>
          </p:nvSpPr>
          <p:spPr>
            <a:xfrm>
              <a:off x="1128032" y="2275089"/>
              <a:ext cx="853119" cy="400110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David" panose="020E0502060401010101" pitchFamily="34" charset="-79"/>
                  <a:cs typeface="David" panose="020E0502060401010101" pitchFamily="34" charset="-79"/>
                </a:rPr>
                <a:t>sender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4F4C8D-A9F0-C64E-CE00-DC8D87C98260}"/>
                </a:ext>
              </a:extLst>
            </p:cNvPr>
            <p:cNvSpPr txBox="1"/>
            <p:nvPr/>
          </p:nvSpPr>
          <p:spPr>
            <a:xfrm>
              <a:off x="1725403" y="1828813"/>
              <a:ext cx="73320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latin typeface="David "/>
                </a:rPr>
                <a:t>Alice</a:t>
              </a:r>
              <a:endParaRPr lang="he-IL" dirty="0">
                <a:latin typeface="David "/>
              </a:endParaRPr>
            </a:p>
          </p:txBody>
        </p:sp>
        <p:pic>
          <p:nvPicPr>
            <p:cNvPr id="11" name="Graphic 10" descr="Female Profile outline">
              <a:extLst>
                <a:ext uri="{FF2B5EF4-FFF2-40B4-BE49-F238E27FC236}">
                  <a16:creationId xmlns:a16="http://schemas.microsoft.com/office/drawing/2014/main" id="{9BF19C11-2459-1329-0E17-B1ADF990D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8717" y="1389810"/>
              <a:ext cx="914400" cy="9144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AF8CB9-199C-2D85-25E6-43BCCFC66DFF}"/>
                  </a:ext>
                </a:extLst>
              </p:cNvPr>
              <p:cNvSpPr txBox="1"/>
              <p:nvPr/>
            </p:nvSpPr>
            <p:spPr>
              <a:xfrm>
                <a:off x="526264" y="1803055"/>
                <a:ext cx="3286487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choose random private key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 (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)</a:t>
                </a:r>
                <a:endParaRPr lang="he-IL" sz="14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AF8CB9-199C-2D85-25E6-43BCCFC66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64" y="1803055"/>
                <a:ext cx="3286487" cy="307777"/>
              </a:xfrm>
              <a:prstGeom prst="rect">
                <a:avLst/>
              </a:prstGeom>
              <a:blipFill>
                <a:blip r:embed="rId7"/>
                <a:stretch>
                  <a:fillRect l="-557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42FB9D-602B-8A59-F508-DD94E446A8F5}"/>
              </a:ext>
            </a:extLst>
          </p:cNvPr>
          <p:cNvCxnSpPr>
            <a:cxnSpLocks/>
          </p:cNvCxnSpPr>
          <p:nvPr/>
        </p:nvCxnSpPr>
        <p:spPr>
          <a:xfrm flipH="1">
            <a:off x="2705851" y="1529656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72B04-57BC-00D9-B551-0A6ED0D65F70}"/>
              </a:ext>
            </a:extLst>
          </p:cNvPr>
          <p:cNvSpPr/>
          <p:nvPr/>
        </p:nvSpPr>
        <p:spPr>
          <a:xfrm flipH="1">
            <a:off x="3858774" y="1045959"/>
            <a:ext cx="64036" cy="5555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latin typeface="David 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79CDA-C829-586F-D215-2BAC7D5AF182}"/>
              </a:ext>
            </a:extLst>
          </p:cNvPr>
          <p:cNvCxnSpPr>
            <a:cxnSpLocks/>
          </p:cNvCxnSpPr>
          <p:nvPr/>
        </p:nvCxnSpPr>
        <p:spPr>
          <a:xfrm>
            <a:off x="3916654" y="5039559"/>
            <a:ext cx="3972102" cy="36123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F75F4A-F526-8AF1-6646-516DE223065D}"/>
                  </a:ext>
                </a:extLst>
              </p:cNvPr>
              <p:cNvSpPr txBox="1"/>
              <p:nvPr/>
            </p:nvSpPr>
            <p:spPr>
              <a:xfrm>
                <a:off x="4163507" y="926055"/>
                <a:ext cx="3564015" cy="109260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sz="1300" b="1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Known publicly: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3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: big prime number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3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: factor of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3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3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3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: generator of the sub-group of </a:t>
                </a:r>
                <a14:m>
                  <m:oMath xmlns:m="http://schemas.openxmlformats.org/officeDocument/2006/math">
                    <m:r>
                      <a:rPr lang="en-US" sz="13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3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 in order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13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3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i="1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3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3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13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3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he-IL" sz="13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F75F4A-F526-8AF1-6646-516DE2230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07" y="926055"/>
                <a:ext cx="3564015" cy="1092607"/>
              </a:xfrm>
              <a:prstGeom prst="rect">
                <a:avLst/>
              </a:prstGeom>
              <a:blipFill>
                <a:blip r:embed="rId8"/>
                <a:stretch>
                  <a:fillRect l="-170" b="-2747"/>
                </a:stretch>
              </a:blip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965E6F-D5A3-3CCC-6E00-210C8C186E71}"/>
                  </a:ext>
                </a:extLst>
              </p:cNvPr>
              <p:cNvSpPr txBox="1"/>
              <p:nvPr/>
            </p:nvSpPr>
            <p:spPr>
              <a:xfrm>
                <a:off x="1656678" y="1240247"/>
                <a:ext cx="2133725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write a msg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 to be signed</a:t>
                </a:r>
                <a:endParaRPr lang="he-IL" sz="14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965E6F-D5A3-3CCC-6E00-210C8C18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678" y="1240247"/>
                <a:ext cx="2133725" cy="307777"/>
              </a:xfrm>
              <a:prstGeom prst="rect">
                <a:avLst/>
              </a:prstGeom>
              <a:blipFill>
                <a:blip r:embed="rId9"/>
                <a:stretch>
                  <a:fillRect l="-857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E810-33D2-FA96-C605-C8AB94F20F2E}"/>
                  </a:ext>
                </a:extLst>
              </p:cNvPr>
              <p:cNvSpPr txBox="1"/>
              <p:nvPr/>
            </p:nvSpPr>
            <p:spPr>
              <a:xfrm>
                <a:off x="1409944" y="2423957"/>
                <a:ext cx="231489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random value r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 (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)</a:t>
                </a:r>
                <a:endParaRPr lang="he-IL" sz="14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E810-33D2-FA96-C605-C8AB94F20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944" y="2423957"/>
                <a:ext cx="2314899" cy="307777"/>
              </a:xfrm>
              <a:prstGeom prst="rect">
                <a:avLst/>
              </a:prstGeom>
              <a:blipFill>
                <a:blip r:embed="rId10"/>
                <a:stretch>
                  <a:fillRect l="-789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DE74C-601B-2758-B16D-9A499E0A991D}"/>
                  </a:ext>
                </a:extLst>
              </p:cNvPr>
              <p:cNvSpPr txBox="1"/>
              <p:nvPr/>
            </p:nvSpPr>
            <p:spPr>
              <a:xfrm>
                <a:off x="630167" y="2968694"/>
                <a:ext cx="318258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create the unique signature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he-IL" sz="14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DE74C-601B-2758-B16D-9A499E0A9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7" y="2968694"/>
                <a:ext cx="3182584" cy="307777"/>
              </a:xfrm>
              <a:prstGeom prst="rect">
                <a:avLst/>
              </a:prstGeom>
              <a:blipFill>
                <a:blip r:embed="rId11"/>
                <a:stretch>
                  <a:fillRect l="-575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955B5D-9918-205A-6CFB-2AC99B224D6A}"/>
                  </a:ext>
                </a:extLst>
              </p:cNvPr>
              <p:cNvSpPr txBox="1"/>
              <p:nvPr/>
            </p:nvSpPr>
            <p:spPr>
              <a:xfrm>
                <a:off x="456422" y="4121184"/>
                <a:ext cx="344807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create value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 to prevent sending the unique signature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 itself.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40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40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he-IL" sz="14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955B5D-9918-205A-6CFB-2AC99B224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2" y="4121184"/>
                <a:ext cx="3448072" cy="523220"/>
              </a:xfrm>
              <a:prstGeom prst="rect">
                <a:avLst/>
              </a:prstGeom>
              <a:blipFill>
                <a:blip r:embed="rId12"/>
                <a:stretch>
                  <a:fillRect t="-1163" b="-127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7CC0FE-A1D5-9B39-104E-9E7EFE2B2511}"/>
                  </a:ext>
                </a:extLst>
              </p:cNvPr>
              <p:cNvSpPr txBox="1"/>
              <p:nvPr/>
            </p:nvSpPr>
            <p:spPr>
              <a:xfrm>
                <a:off x="470936" y="4879342"/>
                <a:ext cx="3313310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Sending the msg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, and the signature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14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7CC0FE-A1D5-9B39-104E-9E7EFE2B2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36" y="4879342"/>
                <a:ext cx="3313310" cy="307777"/>
              </a:xfrm>
              <a:prstGeom prst="rect">
                <a:avLst/>
              </a:prstGeom>
              <a:blipFill>
                <a:blip r:embed="rId13"/>
                <a:stretch>
                  <a:fillRect l="-55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3F86B4-F80C-2F04-4EC4-74BE96C487CF}"/>
                  </a:ext>
                </a:extLst>
              </p:cNvPr>
              <p:cNvSpPr txBox="1"/>
              <p:nvPr/>
            </p:nvSpPr>
            <p:spPr>
              <a:xfrm>
                <a:off x="4418401" y="4802125"/>
                <a:ext cx="842453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4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3F86B4-F80C-2F04-4EC4-74BE96C48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401" y="4802125"/>
                <a:ext cx="842453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2AC13C-7855-604A-E0E3-1DDC7EA7CB03}"/>
                  </a:ext>
                </a:extLst>
              </p:cNvPr>
              <p:cNvSpPr txBox="1"/>
              <p:nvPr/>
            </p:nvSpPr>
            <p:spPr>
              <a:xfrm>
                <a:off x="8117916" y="5246907"/>
                <a:ext cx="34480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 </a:t>
                </a:r>
                <a:endParaRPr lang="he-IL" sz="14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2AC13C-7855-604A-E0E3-1DDC7EA7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916" y="5246907"/>
                <a:ext cx="3448072" cy="307777"/>
              </a:xfrm>
              <a:prstGeom prst="rect">
                <a:avLst/>
              </a:prstGeom>
              <a:blipFill>
                <a:blip r:embed="rId15"/>
                <a:stretch>
                  <a:fillRect l="-531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7F76FC-5F41-4928-E5D9-2AC08BD198AD}"/>
                  </a:ext>
                </a:extLst>
              </p:cNvPr>
              <p:cNvSpPr txBox="1"/>
              <p:nvPr/>
            </p:nvSpPr>
            <p:spPr>
              <a:xfrm>
                <a:off x="8117916" y="5754443"/>
                <a:ext cx="34480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𝐻𝑎𝑠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 </a:t>
                </a:r>
                <a:endParaRPr lang="he-IL" sz="14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7F76FC-5F41-4928-E5D9-2AC08BD1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916" y="5754443"/>
                <a:ext cx="3448072" cy="307777"/>
              </a:xfrm>
              <a:prstGeom prst="rect">
                <a:avLst/>
              </a:prstGeom>
              <a:blipFill>
                <a:blip r:embed="rId16"/>
                <a:stretch>
                  <a:fillRect l="-531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C73467-9196-258B-623D-2BC2A24CE6C0}"/>
                  </a:ext>
                </a:extLst>
              </p:cNvPr>
              <p:cNvSpPr txBox="1"/>
              <p:nvPr/>
            </p:nvSpPr>
            <p:spPr>
              <a:xfrm>
                <a:off x="8117916" y="6293990"/>
                <a:ext cx="34480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verify Alice by checking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 </a:t>
                </a:r>
                <a:endParaRPr lang="he-IL" sz="14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C73467-9196-258B-623D-2BC2A24CE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916" y="6293990"/>
                <a:ext cx="3448072" cy="307777"/>
              </a:xfrm>
              <a:prstGeom prst="rect">
                <a:avLst/>
              </a:prstGeom>
              <a:blipFill>
                <a:blip r:embed="rId17"/>
                <a:stretch>
                  <a:fillRect l="-53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E2581B-FA7A-6FA0-F5A5-17EAE686DC70}"/>
              </a:ext>
            </a:extLst>
          </p:cNvPr>
          <p:cNvCxnSpPr>
            <a:cxnSpLocks/>
          </p:cNvCxnSpPr>
          <p:nvPr/>
        </p:nvCxnSpPr>
        <p:spPr>
          <a:xfrm flipH="1">
            <a:off x="2705851" y="2154785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3C408E-E6F1-DF7C-DF55-F24208539DA0}"/>
              </a:ext>
            </a:extLst>
          </p:cNvPr>
          <p:cNvCxnSpPr>
            <a:cxnSpLocks/>
          </p:cNvCxnSpPr>
          <p:nvPr/>
        </p:nvCxnSpPr>
        <p:spPr>
          <a:xfrm flipH="1">
            <a:off x="2703444" y="2719373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62331C-4CAB-C86F-F6F9-07317CBD55B5}"/>
                  </a:ext>
                </a:extLst>
              </p:cNvPr>
              <p:cNvSpPr txBox="1"/>
              <p:nvPr/>
            </p:nvSpPr>
            <p:spPr>
              <a:xfrm>
                <a:off x="1210808" y="3564493"/>
                <a:ext cx="2511548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  <a:latin typeface="David "/>
                  </a:rPr>
                  <a:t>sign the msg: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400" b="0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𝐻𝑎𝑠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1400" dirty="0">
                  <a:solidFill>
                    <a:schemeClr val="accent5">
                      <a:lumMod val="50000"/>
                    </a:schemeClr>
                  </a:solidFill>
                  <a:latin typeface="David 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62331C-4CAB-C86F-F6F9-07317CBD5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808" y="3564493"/>
                <a:ext cx="2511548" cy="307777"/>
              </a:xfrm>
              <a:prstGeom prst="rect">
                <a:avLst/>
              </a:prstGeom>
              <a:blipFill>
                <a:blip r:embed="rId18"/>
                <a:stretch>
                  <a:fillRect l="-728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C58F2C-AA53-9701-7723-121ADCEE1D18}"/>
              </a:ext>
            </a:extLst>
          </p:cNvPr>
          <p:cNvCxnSpPr>
            <a:cxnSpLocks/>
          </p:cNvCxnSpPr>
          <p:nvPr/>
        </p:nvCxnSpPr>
        <p:spPr>
          <a:xfrm flipH="1">
            <a:off x="2703444" y="3282822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E5243D-7707-AFF4-9F64-6CED80F07074}"/>
              </a:ext>
            </a:extLst>
          </p:cNvPr>
          <p:cNvCxnSpPr>
            <a:cxnSpLocks/>
          </p:cNvCxnSpPr>
          <p:nvPr/>
        </p:nvCxnSpPr>
        <p:spPr>
          <a:xfrm flipH="1">
            <a:off x="2699778" y="3870349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B9CBD4-4A0E-E131-4C2D-C9B0D4D5DB10}"/>
              </a:ext>
            </a:extLst>
          </p:cNvPr>
          <p:cNvCxnSpPr>
            <a:cxnSpLocks/>
          </p:cNvCxnSpPr>
          <p:nvPr/>
        </p:nvCxnSpPr>
        <p:spPr>
          <a:xfrm flipH="1">
            <a:off x="2699778" y="4636859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3CEF194-538D-4E62-042B-88B0336E44B6}"/>
              </a:ext>
            </a:extLst>
          </p:cNvPr>
          <p:cNvSpPr/>
          <p:nvPr/>
        </p:nvSpPr>
        <p:spPr>
          <a:xfrm flipH="1">
            <a:off x="7937275" y="1045959"/>
            <a:ext cx="64036" cy="5555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latin typeface="David 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7F9E02-AC6C-8BD6-D894-971096DF425B}"/>
              </a:ext>
            </a:extLst>
          </p:cNvPr>
          <p:cNvCxnSpPr>
            <a:cxnSpLocks/>
          </p:cNvCxnSpPr>
          <p:nvPr/>
        </p:nvCxnSpPr>
        <p:spPr>
          <a:xfrm flipH="1">
            <a:off x="9065862" y="5492318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D277FD2-C7C3-FAD6-177C-959B8AD0B91C}"/>
              </a:ext>
            </a:extLst>
          </p:cNvPr>
          <p:cNvCxnSpPr>
            <a:cxnSpLocks/>
          </p:cNvCxnSpPr>
          <p:nvPr/>
        </p:nvCxnSpPr>
        <p:spPr>
          <a:xfrm flipH="1">
            <a:off x="9065862" y="6066407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EB98813-F4F8-044D-045C-2B2D16346141}"/>
              </a:ext>
            </a:extLst>
          </p:cNvPr>
          <p:cNvCxnSpPr>
            <a:cxnSpLocks/>
          </p:cNvCxnSpPr>
          <p:nvPr/>
        </p:nvCxnSpPr>
        <p:spPr>
          <a:xfrm flipV="1">
            <a:off x="4839627" y="2209582"/>
            <a:ext cx="1997454" cy="310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007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490915" y="1354304"/>
            <a:ext cx="206178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Algorithm Steps: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/>
              <p:nvPr/>
            </p:nvSpPr>
            <p:spPr>
              <a:xfrm>
                <a:off x="919819" y="1735201"/>
                <a:ext cx="7622215" cy="467050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Key Generation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generates a private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a public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Signing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selects a random nonce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computes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hashes the message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𝑥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to create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Alice computes the signature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Verification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Bob receives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Bob verifies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′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,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  <a:b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</a:br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19" y="1735201"/>
                <a:ext cx="7622215" cy="4670509"/>
              </a:xfrm>
              <a:prstGeom prst="rect">
                <a:avLst/>
              </a:prstGeom>
              <a:blipFill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8F50DE9-307C-0DB6-8CF0-B7C83E8693B5}"/>
              </a:ext>
            </a:extLst>
          </p:cNvPr>
          <p:cNvSpPr txBox="1"/>
          <p:nvPr/>
        </p:nvSpPr>
        <p:spPr>
          <a:xfrm>
            <a:off x="2197443" y="416851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Schnorr Signature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95E772-C6C7-F1E5-98A2-9A16FA4A34B8}"/>
                  </a:ext>
                </a:extLst>
              </p:cNvPr>
              <p:cNvSpPr txBox="1"/>
              <p:nvPr/>
            </p:nvSpPr>
            <p:spPr>
              <a:xfrm>
                <a:off x="7393618" y="1288887"/>
                <a:ext cx="4495707" cy="798295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is a generator of the subgroup of order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in the multiplicative group of integers modulo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6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95E772-C6C7-F1E5-98A2-9A16FA4A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18" y="1288887"/>
                <a:ext cx="4495707" cy="798295"/>
              </a:xfrm>
              <a:prstGeom prst="rect">
                <a:avLst/>
              </a:prstGeom>
              <a:blipFill>
                <a:blip r:embed="rId4"/>
                <a:stretch>
                  <a:fillRect l="-676" b="-74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27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490915" y="1354304"/>
            <a:ext cx="341311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Mathematical Concepts: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/>
              <p:nvPr/>
            </p:nvSpPr>
            <p:spPr>
              <a:xfrm>
                <a:off x="909028" y="1910999"/>
                <a:ext cx="9395460" cy="97347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Discrete Logarithms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: Finding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, a hard problem ensuring security.</a:t>
                </a:r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Modular Arithmetic: 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Operations performed within a fixed range, modulo a number 𝑝.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9B9DE8-8E4F-521F-E9B5-1D921EF34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28" y="1910999"/>
                <a:ext cx="9395460" cy="973472"/>
              </a:xfrm>
              <a:prstGeom prst="rect">
                <a:avLst/>
              </a:prstGeom>
              <a:blipFill>
                <a:blip r:embed="rId3"/>
                <a:stretch>
                  <a:fillRect l="-584" b="-1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D6323DD-9DC4-E452-1AE1-48DA859F259E}"/>
              </a:ext>
            </a:extLst>
          </p:cNvPr>
          <p:cNvSpPr txBox="1"/>
          <p:nvPr/>
        </p:nvSpPr>
        <p:spPr>
          <a:xfrm>
            <a:off x="490915" y="3337406"/>
            <a:ext cx="223490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Key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593972-E377-7135-0001-6784FB0E35AD}"/>
                  </a:ext>
                </a:extLst>
              </p:cNvPr>
              <p:cNvSpPr txBox="1"/>
              <p:nvPr/>
            </p:nvSpPr>
            <p:spPr>
              <a:xfrm>
                <a:off x="909028" y="3923686"/>
                <a:ext cx="7967632" cy="19257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Public Key: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Nonce: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en-US" sz="20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Signature: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𝑄</m:t>
                    </m:r>
                  </m:oMath>
                </a14:m>
                <a:endParaRPr lang="en-US" sz="2000" b="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Verification:</a:t>
                </a: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  <m:t>𝑒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593972-E377-7135-0001-6784FB0E3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28" y="3923686"/>
                <a:ext cx="7967632" cy="1925720"/>
              </a:xfrm>
              <a:prstGeom prst="rect">
                <a:avLst/>
              </a:prstGeom>
              <a:blipFill>
                <a:blip r:embed="rId4"/>
                <a:stretch>
                  <a:fillRect l="-689" b="-31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2197472" y="447963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38514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 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 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 "/>
                <a:ea typeface="+mn-ea"/>
                <a:cs typeface="David" panose="020E0502060401010101" pitchFamily="34" charset="-79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02EB5EE-8916-6C4E-CD2A-42BF50BD7880}"/>
              </a:ext>
            </a:extLst>
          </p:cNvPr>
          <p:cNvSpPr/>
          <p:nvPr/>
        </p:nvSpPr>
        <p:spPr>
          <a:xfrm>
            <a:off x="5449618" y="405049"/>
            <a:ext cx="45719" cy="60594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 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42FE1E-3EEC-23A7-807C-11B4C38B93C5}"/>
              </a:ext>
            </a:extLst>
          </p:cNvPr>
          <p:cNvSpPr/>
          <p:nvPr/>
        </p:nvSpPr>
        <p:spPr>
          <a:xfrm>
            <a:off x="8531327" y="396240"/>
            <a:ext cx="45719" cy="60594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 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0B049-903A-7688-FBAB-443634CE8545}"/>
              </a:ext>
            </a:extLst>
          </p:cNvPr>
          <p:cNvSpPr txBox="1"/>
          <p:nvPr/>
        </p:nvSpPr>
        <p:spPr>
          <a:xfrm>
            <a:off x="2290565" y="1656055"/>
            <a:ext cx="9612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 "/>
                <a:ea typeface="+mn-ea"/>
                <a:cs typeface="+mn-cs"/>
              </a:rPr>
              <a:t>Alice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 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CA237-9B93-D053-0E3D-48065621AA1E}"/>
              </a:ext>
            </a:extLst>
          </p:cNvPr>
          <p:cNvSpPr txBox="1"/>
          <p:nvPr/>
        </p:nvSpPr>
        <p:spPr>
          <a:xfrm>
            <a:off x="10751656" y="1551086"/>
            <a:ext cx="9612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 "/>
                <a:ea typeface="+mn-ea"/>
                <a:cs typeface="+mn-cs"/>
              </a:rPr>
              <a:t>Bob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avid 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Graphic 8" descr="Male profile outline">
            <a:extLst>
              <a:ext uri="{FF2B5EF4-FFF2-40B4-BE49-F238E27FC236}">
                <a16:creationId xmlns:a16="http://schemas.microsoft.com/office/drawing/2014/main" id="{2789DBD6-179D-DA20-2BFE-292BFCBB4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2976" y="1102698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AC311B4E-E919-C6C9-3834-ABFC8EA2D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3146" y="121738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11A91E-F1E0-01BF-E9B1-9DBFB3C0476A}"/>
                  </a:ext>
                </a:extLst>
              </p:cNvPr>
              <p:cNvSpPr txBox="1"/>
              <p:nvPr/>
            </p:nvSpPr>
            <p:spPr>
              <a:xfrm>
                <a:off x="3641035" y="206718"/>
                <a:ext cx="1839405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n-ea"/>
                    <a:cs typeface="+mn-cs"/>
                  </a:rPr>
                  <a:t>Choose private Key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A02B93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11A91E-F1E0-01BF-E9B1-9DBFB3C04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35" y="206718"/>
                <a:ext cx="1839405" cy="307777"/>
              </a:xfrm>
              <a:prstGeom prst="rect">
                <a:avLst/>
              </a:prstGeom>
              <a:blipFill>
                <a:blip r:embed="rId8"/>
                <a:stretch>
                  <a:fillRect l="-993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4A830B-272A-ADB0-E036-56754E2928B7}"/>
                  </a:ext>
                </a:extLst>
              </p:cNvPr>
              <p:cNvSpPr txBox="1"/>
              <p:nvPr/>
            </p:nvSpPr>
            <p:spPr>
              <a:xfrm>
                <a:off x="8596926" y="720796"/>
                <a:ext cx="211198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n-ea"/>
                    <a:cs typeface="+mn-cs"/>
                  </a:rPr>
                  <a:t>Create public Key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A02B93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4A830B-272A-ADB0-E036-56754E29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26" y="720796"/>
                <a:ext cx="2111984" cy="307777"/>
              </a:xfrm>
              <a:prstGeom prst="rect">
                <a:avLst/>
              </a:prstGeom>
              <a:blipFill>
                <a:blip r:embed="rId9"/>
                <a:stretch>
                  <a:fillRect l="-865" t="-196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B98BE-3FFE-9A26-6B4A-C575FCB5C0F6}"/>
                  </a:ext>
                </a:extLst>
              </p:cNvPr>
              <p:cNvSpPr txBox="1"/>
              <p:nvPr/>
            </p:nvSpPr>
            <p:spPr>
              <a:xfrm>
                <a:off x="3762202" y="703868"/>
                <a:ext cx="169806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n-ea"/>
                    <a:cs typeface="+mn-cs"/>
                  </a:rPr>
                  <a:t>Create public Key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A02B93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B98BE-3FFE-9A26-6B4A-C575FCB5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2" y="703868"/>
                <a:ext cx="1698064" cy="307777"/>
              </a:xfrm>
              <a:prstGeom prst="rect">
                <a:avLst/>
              </a:prstGeom>
              <a:blipFill>
                <a:blip r:embed="rId10"/>
                <a:stretch>
                  <a:fillRect l="-1075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A5C18A-22A5-9ED5-41F7-76308B6835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436081" y="1486743"/>
            <a:ext cx="3071059" cy="25199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2C0FDC-C63D-5D48-C3C8-B6FC390F389E}"/>
              </a:ext>
            </a:extLst>
          </p:cNvPr>
          <p:cNvCxnSpPr>
            <a:cxnSpLocks/>
          </p:cNvCxnSpPr>
          <p:nvPr/>
        </p:nvCxnSpPr>
        <p:spPr>
          <a:xfrm flipH="1">
            <a:off x="4556614" y="473062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178E48-F932-27A6-49BD-028EC355AA2D}"/>
                  </a:ext>
                </a:extLst>
              </p:cNvPr>
              <p:cNvSpPr txBox="1"/>
              <p:nvPr/>
            </p:nvSpPr>
            <p:spPr>
              <a:xfrm>
                <a:off x="3777555" y="2226235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n-ea"/>
                    <a:cs typeface="+mn-cs"/>
                  </a:rPr>
                  <a:t>Calc shared secret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02B93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02B93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02B93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</m:oMath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178E48-F932-27A6-49BD-028EC355A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555" y="2226235"/>
                <a:ext cx="2014079" cy="307777"/>
              </a:xfrm>
              <a:prstGeom prst="rect">
                <a:avLst/>
              </a:prstGeom>
              <a:blipFill>
                <a:blip r:embed="rId11"/>
                <a:stretch>
                  <a:fillRect l="-909" t="-196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3B991F-A5B4-B3A7-E43D-8A69A4B198C8}"/>
                  </a:ext>
                </a:extLst>
              </p:cNvPr>
              <p:cNvSpPr txBox="1"/>
              <p:nvPr/>
            </p:nvSpPr>
            <p:spPr>
              <a:xfrm>
                <a:off x="8598932" y="2225490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n-ea"/>
                    <a:cs typeface="+mn-cs"/>
                  </a:rPr>
                  <a:t>Calc shared secret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02B93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02B93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02B93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sub>
                    </m:sSub>
                  </m:oMath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3B991F-A5B4-B3A7-E43D-8A69A4B19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32" y="2225490"/>
                <a:ext cx="2014079" cy="307777"/>
              </a:xfrm>
              <a:prstGeom prst="rect">
                <a:avLst/>
              </a:prstGeom>
              <a:blipFill>
                <a:blip r:embed="rId12"/>
                <a:stretch>
                  <a:fillRect l="-909" t="-196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F8493-E2A8-308F-7390-A07CA0C28D7C}"/>
                  </a:ext>
                </a:extLst>
              </p:cNvPr>
              <p:cNvSpPr txBox="1"/>
              <p:nvPr/>
            </p:nvSpPr>
            <p:spPr>
              <a:xfrm>
                <a:off x="8594948" y="176120"/>
                <a:ext cx="211198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n-ea"/>
                    <a:cs typeface="+mn-cs"/>
                  </a:rPr>
                  <a:t>Choose private Key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A02B93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F8493-E2A8-308F-7390-A07CA0C2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948" y="176120"/>
                <a:ext cx="2111984" cy="307777"/>
              </a:xfrm>
              <a:prstGeom prst="rect">
                <a:avLst/>
              </a:prstGeom>
              <a:blipFill>
                <a:blip r:embed="rId13"/>
                <a:stretch>
                  <a:fillRect l="-867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27C216-05A0-F757-4DC6-17C099B13F60}"/>
              </a:ext>
            </a:extLst>
          </p:cNvPr>
          <p:cNvCxnSpPr>
            <a:cxnSpLocks/>
          </p:cNvCxnSpPr>
          <p:nvPr/>
        </p:nvCxnSpPr>
        <p:spPr>
          <a:xfrm flipH="1">
            <a:off x="9413747" y="465058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B2BCE0-058C-BDFB-AF0D-49791C03EAFE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5495338" y="1510399"/>
            <a:ext cx="3035989" cy="25111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7549E4-2EB4-6580-0A33-3B8F156827C7}"/>
              </a:ext>
            </a:extLst>
          </p:cNvPr>
          <p:cNvCxnSpPr>
            <a:cxnSpLocks/>
          </p:cNvCxnSpPr>
          <p:nvPr/>
        </p:nvCxnSpPr>
        <p:spPr>
          <a:xfrm flipH="1">
            <a:off x="4574936" y="2500151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22E334-1BBA-017D-B10B-44126AE5A0D9}"/>
              </a:ext>
            </a:extLst>
          </p:cNvPr>
          <p:cNvCxnSpPr>
            <a:cxnSpLocks/>
          </p:cNvCxnSpPr>
          <p:nvPr/>
        </p:nvCxnSpPr>
        <p:spPr>
          <a:xfrm flipH="1">
            <a:off x="9409684" y="2493075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7CFC77-8E41-719E-3695-0A083A1E7161}"/>
                  </a:ext>
                </a:extLst>
              </p:cNvPr>
              <p:cNvSpPr txBox="1"/>
              <p:nvPr/>
            </p:nvSpPr>
            <p:spPr>
              <a:xfrm>
                <a:off x="5810686" y="1255789"/>
                <a:ext cx="981016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𝑠𝑖𝑔𝑛𝑒𝑑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02B93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02B93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02B93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7CFC77-8E41-719E-3695-0A083A1E7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686" y="1255789"/>
                <a:ext cx="981016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FBC444-4B5C-5418-5A53-2D714E1CB158}"/>
                  </a:ext>
                </a:extLst>
              </p:cNvPr>
              <p:cNvSpPr txBox="1"/>
              <p:nvPr/>
            </p:nvSpPr>
            <p:spPr>
              <a:xfrm>
                <a:off x="7459199" y="1246649"/>
                <a:ext cx="33854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𝑠𝑖𝑔𝑛𝑒𝑑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A02B93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A02B93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02B93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FBC444-4B5C-5418-5A53-2D714E1CB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199" y="1246649"/>
                <a:ext cx="338541" cy="307777"/>
              </a:xfrm>
              <a:prstGeom prst="rect">
                <a:avLst/>
              </a:prstGeom>
              <a:blipFill>
                <a:blip r:embed="rId15"/>
                <a:stretch>
                  <a:fillRect r="-194545" b="-1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0CDBF1-5C34-6C09-26B8-424BC3F6891B}"/>
                  </a:ext>
                </a:extLst>
              </p:cNvPr>
              <p:cNvSpPr txBox="1"/>
              <p:nvPr/>
            </p:nvSpPr>
            <p:spPr>
              <a:xfrm>
                <a:off x="3770537" y="2708337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n-ea"/>
                    <a:cs typeface="+mn-cs"/>
                  </a:rPr>
                  <a:t>Derive shared key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02B93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0CDBF1-5C34-6C09-26B8-424BC3F68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537" y="2708337"/>
                <a:ext cx="2014079" cy="307777"/>
              </a:xfrm>
              <a:prstGeom prst="rect">
                <a:avLst/>
              </a:prstGeom>
              <a:blipFill>
                <a:blip r:embed="rId16"/>
                <a:stretch>
                  <a:fillRect l="-909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EEDA17-AEC3-B7BC-25FA-E5891F6C0C99}"/>
                  </a:ext>
                </a:extLst>
              </p:cNvPr>
              <p:cNvSpPr txBox="1"/>
              <p:nvPr/>
            </p:nvSpPr>
            <p:spPr>
              <a:xfrm>
                <a:off x="8622060" y="2707592"/>
                <a:ext cx="201407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n-ea"/>
                    <a:cs typeface="+mn-cs"/>
                  </a:rPr>
                  <a:t>Derive shared key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A02B93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EEDA17-AEC3-B7BC-25FA-E5891F6C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060" y="2707592"/>
                <a:ext cx="2014079" cy="307777"/>
              </a:xfrm>
              <a:prstGeom prst="rect">
                <a:avLst/>
              </a:prstGeom>
              <a:blipFill>
                <a:blip r:embed="rId17"/>
                <a:stretch>
                  <a:fillRect l="-906" t="-1961" b="-21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B374E9-898B-F166-DB4E-D8DD1077E6C3}"/>
                  </a:ext>
                </a:extLst>
              </p:cNvPr>
              <p:cNvSpPr txBox="1"/>
              <p:nvPr/>
            </p:nvSpPr>
            <p:spPr>
              <a:xfrm>
                <a:off x="6533329" y="2248589"/>
                <a:ext cx="86401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A02B93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A02B93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A02B93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02B93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A02B93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A02B93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A02B93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B374E9-898B-F166-DB4E-D8DD1077E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329" y="2248589"/>
                <a:ext cx="86401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C25067-6A9C-E9C5-0B75-7046356A860A}"/>
                  </a:ext>
                </a:extLst>
              </p:cNvPr>
              <p:cNvSpPr txBox="1"/>
              <p:nvPr/>
            </p:nvSpPr>
            <p:spPr>
              <a:xfrm>
                <a:off x="6488880" y="2662085"/>
                <a:ext cx="1012040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02B93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 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02B93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02B93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=</m:t>
                      </m:r>
                    </m:oMath>
                  </m:oMathPara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C25067-6A9C-E9C5-0B75-7046356A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880" y="2662085"/>
                <a:ext cx="101204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8642F2-FFCD-08DB-3AAC-280683580367}"/>
              </a:ext>
            </a:extLst>
          </p:cNvPr>
          <p:cNvCxnSpPr>
            <a:cxnSpLocks/>
          </p:cNvCxnSpPr>
          <p:nvPr/>
        </p:nvCxnSpPr>
        <p:spPr>
          <a:xfrm>
            <a:off x="5468569" y="4487574"/>
            <a:ext cx="3034576" cy="16881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CB1A64F-ABF5-073A-0262-D16DBFE413E8}"/>
              </a:ext>
            </a:extLst>
          </p:cNvPr>
          <p:cNvSpPr txBox="1"/>
          <p:nvPr/>
        </p:nvSpPr>
        <p:spPr>
          <a:xfrm>
            <a:off x="4054592" y="4065874"/>
            <a:ext cx="146000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David "/>
                <a:ea typeface="+mn-ea"/>
                <a:cs typeface="+mn-cs"/>
              </a:rPr>
              <a:t>Sign the msg</a:t>
            </a: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50000"/>
                  <a:lumOff val="50000"/>
                </a:srgbClr>
              </a:solidFill>
              <a:effectLst/>
              <a:uLnTx/>
              <a:uFillTx/>
              <a:latin typeface="David 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B2AA98-2358-D30E-D9AA-42A858F99747}"/>
              </a:ext>
            </a:extLst>
          </p:cNvPr>
          <p:cNvCxnSpPr>
            <a:cxnSpLocks/>
          </p:cNvCxnSpPr>
          <p:nvPr/>
        </p:nvCxnSpPr>
        <p:spPr>
          <a:xfrm flipH="1">
            <a:off x="4574936" y="3815406"/>
            <a:ext cx="3666" cy="27532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B2990B-0770-327F-0043-BD37AC591161}"/>
                  </a:ext>
                </a:extLst>
              </p:cNvPr>
              <p:cNvSpPr txBox="1"/>
              <p:nvPr/>
            </p:nvSpPr>
            <p:spPr>
              <a:xfrm>
                <a:off x="5514505" y="4166851"/>
                <a:ext cx="864019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𝑠𝑖𝑔𝑛𝑒𝑑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B2990B-0770-327F-0043-BD37AC59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05" y="4166851"/>
                <a:ext cx="864019" cy="307777"/>
              </a:xfrm>
              <a:prstGeom prst="rect">
                <a:avLst/>
              </a:prstGeom>
              <a:blipFill>
                <a:blip r:embed="rId20"/>
                <a:stretch>
                  <a:fillRect r="-18440" b="-1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E2240E-4A45-4007-C6A7-E28A4D78B96E}"/>
                  </a:ext>
                </a:extLst>
              </p:cNvPr>
              <p:cNvSpPr txBox="1"/>
              <p:nvPr/>
            </p:nvSpPr>
            <p:spPr>
              <a:xfrm>
                <a:off x="8594948" y="4820440"/>
                <a:ext cx="2743116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n-ea"/>
                    <a:cs typeface="+mn-cs"/>
                  </a:rPr>
                  <a:t>Decrypt the msg using SM4 with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EA72E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E2240E-4A45-4007-C6A7-E28A4D78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948" y="4820440"/>
                <a:ext cx="2743116" cy="307777"/>
              </a:xfrm>
              <a:prstGeom prst="rect">
                <a:avLst/>
              </a:prstGeom>
              <a:blipFill>
                <a:blip r:embed="rId21"/>
                <a:stretch>
                  <a:fillRect l="-667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EAD1E52A-06FE-7FB5-4FF7-935B69721805}"/>
              </a:ext>
            </a:extLst>
          </p:cNvPr>
          <p:cNvSpPr txBox="1"/>
          <p:nvPr/>
        </p:nvSpPr>
        <p:spPr>
          <a:xfrm>
            <a:off x="8627879" y="5368595"/>
            <a:ext cx="201407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David "/>
                <a:ea typeface="+mn-ea"/>
                <a:cs typeface="+mn-cs"/>
              </a:rPr>
              <a:t>Verify Alice Identity</a:t>
            </a: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50000"/>
                  <a:lumOff val="50000"/>
                </a:srgbClr>
              </a:solidFill>
              <a:effectLst/>
              <a:uLnTx/>
              <a:uFillTx/>
              <a:latin typeface="David 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8C95B2-305E-B89F-739C-04858F0D29C7}"/>
              </a:ext>
            </a:extLst>
          </p:cNvPr>
          <p:cNvCxnSpPr>
            <a:cxnSpLocks/>
          </p:cNvCxnSpPr>
          <p:nvPr/>
        </p:nvCxnSpPr>
        <p:spPr>
          <a:xfrm flipH="1">
            <a:off x="9236432" y="5115769"/>
            <a:ext cx="3666" cy="27532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A7963CC-3398-0B02-2856-DEBF2B01318A}"/>
              </a:ext>
            </a:extLst>
          </p:cNvPr>
          <p:cNvSpPr txBox="1"/>
          <p:nvPr/>
        </p:nvSpPr>
        <p:spPr>
          <a:xfrm>
            <a:off x="8586677" y="5907949"/>
            <a:ext cx="230085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avid "/>
                <a:ea typeface="+mn-ea"/>
                <a:cs typeface="+mn-cs"/>
              </a:rPr>
              <a:t>Party with Alice Credit Card</a:t>
            </a: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avid 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2F5DE1-92CA-8930-075E-DB77B36EBD9F}"/>
              </a:ext>
            </a:extLst>
          </p:cNvPr>
          <p:cNvCxnSpPr>
            <a:cxnSpLocks/>
          </p:cNvCxnSpPr>
          <p:nvPr/>
        </p:nvCxnSpPr>
        <p:spPr>
          <a:xfrm flipH="1">
            <a:off x="9237333" y="5659523"/>
            <a:ext cx="3666" cy="2753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ED5EFCB-848C-CCB6-48E4-919AA660E5E1}"/>
              </a:ext>
            </a:extLst>
          </p:cNvPr>
          <p:cNvSpPr txBox="1"/>
          <p:nvPr/>
        </p:nvSpPr>
        <p:spPr>
          <a:xfrm>
            <a:off x="-90537" y="100360"/>
            <a:ext cx="3480950" cy="872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75000"/>
                  </a:srgbClr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General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02F71A8-D609-9E35-A875-33591861E86C}"/>
                  </a:ext>
                </a:extLst>
              </p:cNvPr>
              <p:cNvSpPr txBox="1"/>
              <p:nvPr/>
            </p:nvSpPr>
            <p:spPr>
              <a:xfrm>
                <a:off x="3004476" y="3448885"/>
                <a:ext cx="2431605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>
                        <a:lumMod val="75000"/>
                      </a:srgbClr>
                    </a:solidFill>
                    <a:effectLst/>
                    <a:uLnTx/>
                    <a:uFillTx/>
                    <a:latin typeface="David "/>
                    <a:ea typeface="+mn-ea"/>
                    <a:cs typeface="+mn-cs"/>
                  </a:rPr>
                  <a:t>Encrypt msg using SM4 with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EA72E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endParaRPr kumimoji="0" lang="he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>
                      <a:lumMod val="75000"/>
                    </a:srgbClr>
                  </a:solidFill>
                  <a:effectLst/>
                  <a:uLnTx/>
                  <a:uFillTx/>
                  <a:latin typeface="David 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02F71A8-D609-9E35-A875-33591861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76" y="3448885"/>
                <a:ext cx="2431605" cy="307777"/>
              </a:xfrm>
              <a:prstGeom prst="rect">
                <a:avLst/>
              </a:prstGeom>
              <a:blipFill>
                <a:blip r:embed="rId22"/>
                <a:stretch>
                  <a:fillRect l="-752" t="-2000" b="-2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B1F4CD9-AC99-F100-30AA-51D3FFDF44F9}"/>
              </a:ext>
            </a:extLst>
          </p:cNvPr>
          <p:cNvCxnSpPr>
            <a:cxnSpLocks/>
          </p:cNvCxnSpPr>
          <p:nvPr/>
        </p:nvCxnSpPr>
        <p:spPr>
          <a:xfrm flipH="1">
            <a:off x="4580227" y="3192420"/>
            <a:ext cx="3666" cy="2753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70" name="Graphic 69" descr="Credit card with solid fill">
            <a:extLst>
              <a:ext uri="{FF2B5EF4-FFF2-40B4-BE49-F238E27FC236}">
                <a16:creationId xmlns:a16="http://schemas.microsoft.com/office/drawing/2014/main" id="{2F3D741F-5E51-7E12-A66F-4A79EFEE2D3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44650" y="5907949"/>
            <a:ext cx="307777" cy="307777"/>
          </a:xfrm>
          <a:prstGeom prst="rect">
            <a:avLst/>
          </a:prstGeom>
        </p:spPr>
      </p:pic>
      <p:pic>
        <p:nvPicPr>
          <p:cNvPr id="71" name="Graphic 70" descr="Credit card with solid fill">
            <a:extLst>
              <a:ext uri="{FF2B5EF4-FFF2-40B4-BE49-F238E27FC236}">
                <a16:creationId xmlns:a16="http://schemas.microsoft.com/office/drawing/2014/main" id="{78C4C7C1-9AAA-E7FC-F48D-9648B6CB77C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815" y="3199820"/>
            <a:ext cx="307777" cy="307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6BEE14-F428-57F8-ADE2-E0588F37D4B8}"/>
              </a:ext>
            </a:extLst>
          </p:cNvPr>
          <p:cNvSpPr txBox="1"/>
          <p:nvPr/>
        </p:nvSpPr>
        <p:spPr>
          <a:xfrm>
            <a:off x="4040235" y="1231531"/>
            <a:ext cx="134713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David "/>
                <a:ea typeface="+mn-ea"/>
                <a:cs typeface="+mn-cs"/>
              </a:rPr>
              <a:t>Sign the msg</a:t>
            </a: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50000"/>
                  <a:lumOff val="50000"/>
                </a:srgbClr>
              </a:solidFill>
              <a:effectLst/>
              <a:uLnTx/>
              <a:uFillTx/>
              <a:latin typeface="David 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ABD642-92F4-D2D7-6794-3641A6560BE1}"/>
              </a:ext>
            </a:extLst>
          </p:cNvPr>
          <p:cNvCxnSpPr>
            <a:cxnSpLocks/>
          </p:cNvCxnSpPr>
          <p:nvPr/>
        </p:nvCxnSpPr>
        <p:spPr>
          <a:xfrm flipH="1">
            <a:off x="4561516" y="989144"/>
            <a:ext cx="3666" cy="27532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3E5491-6A08-BAD9-36E3-B5618EF6ED62}"/>
              </a:ext>
            </a:extLst>
          </p:cNvPr>
          <p:cNvCxnSpPr>
            <a:cxnSpLocks/>
          </p:cNvCxnSpPr>
          <p:nvPr/>
        </p:nvCxnSpPr>
        <p:spPr>
          <a:xfrm flipH="1">
            <a:off x="9415580" y="1005459"/>
            <a:ext cx="3666" cy="27532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8A4D95-429D-E7A7-CD98-BC3BDAB9C1AC}"/>
              </a:ext>
            </a:extLst>
          </p:cNvPr>
          <p:cNvSpPr txBox="1"/>
          <p:nvPr/>
        </p:nvSpPr>
        <p:spPr>
          <a:xfrm>
            <a:off x="8843109" y="1217722"/>
            <a:ext cx="134713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David "/>
                <a:ea typeface="+mn-ea"/>
                <a:cs typeface="+mn-cs"/>
              </a:rPr>
              <a:t>Sign the msg</a:t>
            </a: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50000"/>
                  <a:lumOff val="50000"/>
                </a:srgbClr>
              </a:solidFill>
              <a:effectLst/>
              <a:uLnTx/>
              <a:uFillTx/>
              <a:latin typeface="David 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CB935-63CE-2BA9-4E4A-5DDBD41337D4}"/>
              </a:ext>
            </a:extLst>
          </p:cNvPr>
          <p:cNvSpPr txBox="1"/>
          <p:nvPr/>
        </p:nvSpPr>
        <p:spPr>
          <a:xfrm>
            <a:off x="8507140" y="1584847"/>
            <a:ext cx="21058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David "/>
                <a:ea typeface="+mn-ea"/>
                <a:cs typeface="+mn-cs"/>
              </a:rPr>
              <a:t>Verify Alice Identity</a:t>
            </a: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50000"/>
                  <a:lumOff val="50000"/>
                </a:srgbClr>
              </a:solidFill>
              <a:effectLst/>
              <a:uLnTx/>
              <a:uFillTx/>
              <a:latin typeface="David 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419BF-D57A-EB3B-61B2-AC69490DCBA0}"/>
              </a:ext>
            </a:extLst>
          </p:cNvPr>
          <p:cNvSpPr txBox="1"/>
          <p:nvPr/>
        </p:nvSpPr>
        <p:spPr>
          <a:xfrm>
            <a:off x="3703720" y="1607628"/>
            <a:ext cx="179161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David "/>
                <a:ea typeface="+mn-ea"/>
                <a:cs typeface="+mn-cs"/>
              </a:rPr>
              <a:t>Verify Bob Identity</a:t>
            </a: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50000"/>
                  <a:lumOff val="50000"/>
                </a:srgbClr>
              </a:solidFill>
              <a:effectLst/>
              <a:uLnTx/>
              <a:uFillTx/>
              <a:latin typeface="David 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393DCD-B607-BC05-39B4-383312DCE444}"/>
              </a:ext>
            </a:extLst>
          </p:cNvPr>
          <p:cNvCxnSpPr>
            <a:cxnSpLocks/>
          </p:cNvCxnSpPr>
          <p:nvPr/>
        </p:nvCxnSpPr>
        <p:spPr>
          <a:xfrm flipH="1">
            <a:off x="4574936" y="1919680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F3AABB-C369-1AB3-584A-876B84C467BD}"/>
              </a:ext>
            </a:extLst>
          </p:cNvPr>
          <p:cNvCxnSpPr>
            <a:cxnSpLocks/>
          </p:cNvCxnSpPr>
          <p:nvPr/>
        </p:nvCxnSpPr>
        <p:spPr>
          <a:xfrm flipH="1">
            <a:off x="9409684" y="1912604"/>
            <a:ext cx="3666" cy="275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מלבן 66">
            <a:extLst>
              <a:ext uri="{FF2B5EF4-FFF2-40B4-BE49-F238E27FC236}">
                <a16:creationId xmlns:a16="http://schemas.microsoft.com/office/drawing/2014/main" id="{B7CA47E8-B8BD-5025-7B3F-C9B58AA19238}"/>
              </a:ext>
            </a:extLst>
          </p:cNvPr>
          <p:cNvSpPr/>
          <p:nvPr/>
        </p:nvSpPr>
        <p:spPr>
          <a:xfrm>
            <a:off x="415240" y="3045645"/>
            <a:ext cx="2097966" cy="2267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ECDH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מלבן 67">
            <a:extLst>
              <a:ext uri="{FF2B5EF4-FFF2-40B4-BE49-F238E27FC236}">
                <a16:creationId xmlns:a16="http://schemas.microsoft.com/office/drawing/2014/main" id="{A3C45ADC-59D5-5950-B3D5-67F2F4B03FBD}"/>
              </a:ext>
            </a:extLst>
          </p:cNvPr>
          <p:cNvSpPr/>
          <p:nvPr/>
        </p:nvSpPr>
        <p:spPr>
          <a:xfrm>
            <a:off x="415240" y="3319965"/>
            <a:ext cx="2097966" cy="2267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SM4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מלבן 68">
            <a:extLst>
              <a:ext uri="{FF2B5EF4-FFF2-40B4-BE49-F238E27FC236}">
                <a16:creationId xmlns:a16="http://schemas.microsoft.com/office/drawing/2014/main" id="{7BF02FCD-E409-E5C4-E989-4EB07F999BFD}"/>
              </a:ext>
            </a:extLst>
          </p:cNvPr>
          <p:cNvSpPr/>
          <p:nvPr/>
        </p:nvSpPr>
        <p:spPr>
          <a:xfrm>
            <a:off x="415240" y="3617891"/>
            <a:ext cx="2097966" cy="226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Schnorr Signature 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2" name="מלבן 71">
            <a:extLst>
              <a:ext uri="{FF2B5EF4-FFF2-40B4-BE49-F238E27FC236}">
                <a16:creationId xmlns:a16="http://schemas.microsoft.com/office/drawing/2014/main" id="{A1A64AC1-F590-B7C7-9063-09F1D9C6529D}"/>
              </a:ext>
            </a:extLst>
          </p:cNvPr>
          <p:cNvSpPr/>
          <p:nvPr/>
        </p:nvSpPr>
        <p:spPr>
          <a:xfrm>
            <a:off x="411278" y="3920453"/>
            <a:ext cx="2097966" cy="2267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Spending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90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8F0DD-D36B-4490-5E1A-A4E534810BB9}"/>
              </a:ext>
            </a:extLst>
          </p:cNvPr>
          <p:cNvGrpSpPr/>
          <p:nvPr/>
        </p:nvGrpSpPr>
        <p:grpSpPr>
          <a:xfrm>
            <a:off x="3500231" y="2953598"/>
            <a:ext cx="5121985" cy="459836"/>
            <a:chOff x="6288560" y="4779901"/>
            <a:chExt cx="5121985" cy="459836"/>
          </a:xfrm>
        </p:grpSpPr>
        <p:sp>
          <p:nvSpPr>
            <p:cNvPr id="5" name="TextBox 4">
              <a:hlinkClick r:id="rId3"/>
              <a:extLst>
                <a:ext uri="{FF2B5EF4-FFF2-40B4-BE49-F238E27FC236}">
                  <a16:creationId xmlns:a16="http://schemas.microsoft.com/office/drawing/2014/main" id="{96FD17FE-75E9-DBB7-DE27-39E51F0C9EC4}"/>
                </a:ext>
              </a:extLst>
            </p:cNvPr>
            <p:cNvSpPr txBox="1"/>
            <p:nvPr/>
          </p:nvSpPr>
          <p:spPr>
            <a:xfrm>
              <a:off x="6288560" y="4809764"/>
              <a:ext cx="5121985" cy="40011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1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Our Implementation in Colab Notebook</a:t>
              </a:r>
              <a:endParaRPr lang="he-I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pic>
          <p:nvPicPr>
            <p:cNvPr id="6" name="Picture 5" descr="A logo with orange circles&#10;&#10;Description automatically generated with medium confidence">
              <a:extLst>
                <a:ext uri="{FF2B5EF4-FFF2-40B4-BE49-F238E27FC236}">
                  <a16:creationId xmlns:a16="http://schemas.microsoft.com/office/drawing/2014/main" id="{D5D8C91E-5894-E33F-D821-D3B309AC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9444" y1="29279" x2="25000" y2="41892"/>
                          <a14:foregroundMark x1="25000" y1="41892" x2="30000" y2="70270"/>
                          <a14:foregroundMark x1="30000" y1="70270" x2="40556" y2="720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7859" y="4779901"/>
              <a:ext cx="745681" cy="45983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EA5CF7-3E26-11B6-0D9F-A3C95074DEB8}"/>
              </a:ext>
            </a:extLst>
          </p:cNvPr>
          <p:cNvSpPr txBox="1"/>
          <p:nvPr/>
        </p:nvSpPr>
        <p:spPr>
          <a:xfrm>
            <a:off x="2160664" y="884027"/>
            <a:ext cx="8073958" cy="923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Thank You </a:t>
            </a:r>
            <a:r>
              <a:rPr lang="en-US" sz="9600" kern="1200" dirty="0">
                <a:solidFill>
                  <a:schemeClr val="accent1">
                    <a:lumMod val="75000"/>
                  </a:schemeClr>
                </a:solidFill>
                <a:ea typeface="+mj-ea"/>
                <a:cs typeface="David" panose="020E0502060401010101" pitchFamily="34" charset="-79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353D4-7DE6-3D10-8DC6-0A731F2FA45A}"/>
              </a:ext>
            </a:extLst>
          </p:cNvPr>
          <p:cNvSpPr txBox="1"/>
          <p:nvPr/>
        </p:nvSpPr>
        <p:spPr>
          <a:xfrm>
            <a:off x="164363" y="5314412"/>
            <a:ext cx="4967925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Dor Shabat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Yuval Rozner 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79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692947" y="1734588"/>
            <a:ext cx="10806105" cy="37471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Secure Key Exchange: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In cryptography, secure key exchange is crucial for protecting communication channels.</a:t>
            </a: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Ensures that only the intended parties can access the shared secret key.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Evolution of Diffie-Hellman: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The classical Diffie-Hellman key exchange method was introduced in 1976.</a:t>
            </a: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ECDH (Elliptic Curve Diffie-Hellman) is an advanced version, leveraging elliptic curves for enhanced security and efficiency.</a:t>
            </a: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What is ECDH ?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25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/>
              <p:nvPr/>
            </p:nvSpPr>
            <p:spPr>
              <a:xfrm>
                <a:off x="348312" y="1078128"/>
                <a:ext cx="9157635" cy="605550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Definition: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Elliptic curves are defined by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3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are constants.</a:t>
                </a:r>
                <a:endParaRPr lang="en-US" sz="2000" b="1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These curves have unique mathematical properties that make them useful in cryptography.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Key Properties: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The difficulty of solving the Elliptic Curve Discrete Logarithm Problem (ECDLP) forms the basis of security.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Smaller key sizes compared to other cryptographic systems provide equivalent security levels, leading to faster computations and reduced storage requirements.</a:t>
                </a:r>
              </a:p>
              <a:p>
                <a:pPr lvl="1">
                  <a:lnSpc>
                    <a:spcPct val="150000"/>
                  </a:lnSpc>
                </a:pPr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12" y="1078128"/>
                <a:ext cx="9157635" cy="6055504"/>
              </a:xfrm>
              <a:prstGeom prst="rect">
                <a:avLst/>
              </a:prstGeom>
              <a:blipFill>
                <a:blip r:embed="rId3"/>
                <a:stretch>
                  <a:fillRect l="-599" r="-9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Basics of Elliptic Curves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pic>
        <p:nvPicPr>
          <p:cNvPr id="7" name="Picture 6" descr="A graph of a graph of a graph&#10;&#10;Description automatically generated">
            <a:extLst>
              <a:ext uri="{FF2B5EF4-FFF2-40B4-BE49-F238E27FC236}">
                <a16:creationId xmlns:a16="http://schemas.microsoft.com/office/drawing/2014/main" id="{32DE2601-52B4-36E8-81FA-60E7A0469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06" y="2691425"/>
            <a:ext cx="2612189" cy="261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4FEEDE-80E0-BD17-2829-312B04C4ADD4}"/>
                  </a:ext>
                </a:extLst>
              </p:cNvPr>
              <p:cNvSpPr txBox="1"/>
              <p:nvPr/>
            </p:nvSpPr>
            <p:spPr>
              <a:xfrm>
                <a:off x="508000" y="2914237"/>
                <a:ext cx="10350499" cy="310854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b="1" i="0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Generator Point </a:t>
                </a:r>
                <a14:m>
                  <m:oMath xmlns:m="http://schemas.openxmlformats.org/officeDocument/2006/math">
                    <m:r>
                      <a:rPr lang="en-US" sz="2200" b="1" i="1" u="sng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𝑮</m:t>
                    </m:r>
                  </m:oMath>
                </a14:m>
                <a:endParaRPr lang="en-US" sz="2200" b="1" i="1" u="sng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20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</a:t>
                </a:r>
                <a:r>
                  <a:rPr lang="en-US" sz="2200" b="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</a:t>
                </a:r>
                <a:r>
                  <a:rPr lang="en-US" sz="220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generator point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200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is a point on the curve from which all other points on the curve can be generated through scalar multiplication.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i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It has two key properties:</a:t>
                </a:r>
              </a:p>
              <a:p>
                <a:pPr marL="285750" indent="-285750"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It lies on the curve: The coordinates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𝐺𝑦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must satisfy the curve equation.</a:t>
                </a:r>
              </a:p>
              <a:p>
                <a:pPr marL="285750" indent="-285750"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It generates the entire group of points on the curve: When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is repeatedly added to itself, it should produce every point on the curve exactly once before repeating. This means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2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generates a cyclic subgroup of maximum possible order.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4FEEDE-80E0-BD17-2829-312B04C4A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2914237"/>
                <a:ext cx="10350499" cy="3108543"/>
              </a:xfrm>
              <a:prstGeom prst="rect">
                <a:avLst/>
              </a:prstGeom>
              <a:blipFill>
                <a:blip r:embed="rId3"/>
                <a:stretch>
                  <a:fillRect l="-766" t="-1373" r="-883" b="-29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F4C8C-77BA-8AAA-FEC9-316BBD3B4C40}"/>
                  </a:ext>
                </a:extLst>
              </p:cNvPr>
              <p:cNvSpPr txBox="1"/>
              <p:nvPr/>
            </p:nvSpPr>
            <p:spPr>
              <a:xfrm>
                <a:off x="516120" y="874819"/>
                <a:ext cx="683732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Elliptic Curve: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𝑦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3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𝑎𝑥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endParaRPr lang="he-IL" sz="28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F4C8C-77BA-8AAA-FEC9-316BBD3B4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0" y="874819"/>
                <a:ext cx="6837322" cy="523220"/>
              </a:xfrm>
              <a:prstGeom prst="rect">
                <a:avLst/>
              </a:prstGeom>
              <a:blipFill>
                <a:blip r:embed="rId4"/>
                <a:stretch>
                  <a:fillRect l="-1873" t="-12941" b="-329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392F1-116E-903D-787F-EAABEB8CE5F7}"/>
                  </a:ext>
                </a:extLst>
              </p:cNvPr>
              <p:cNvSpPr txBox="1"/>
              <p:nvPr/>
            </p:nvSpPr>
            <p:spPr>
              <a:xfrm>
                <a:off x="482269" y="2019456"/>
                <a:ext cx="8115759" cy="55720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b</a:t>
                </a:r>
                <a:r>
                  <a:rPr lang="en-US" sz="2800" b="0" dirty="0">
                    <a:latin typeface="David" panose="020E0502060401010101" pitchFamily="34" charset="-79"/>
                    <a:cs typeface="David" panose="020E0502060401010101" pitchFamily="34" charset="-79"/>
                  </a:rPr>
                  <a:t>ase 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𝐺</m:t>
                    </m:r>
                  </m:oMath>
                </a14:m>
                <a:r>
                  <a:rPr lang="en-US" sz="2800" b="0" i="0" dirty="0">
                    <a:latin typeface="David "/>
                    <a:cs typeface="David" panose="020E0502060401010101" pitchFamily="34" charset="-79"/>
                  </a:rPr>
                  <a:t> : generator: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endParaRPr lang="he-IL" sz="28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392F1-116E-903D-787F-EAABEB8C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2019456"/>
                <a:ext cx="8115759" cy="557204"/>
              </a:xfrm>
              <a:prstGeom prst="rect">
                <a:avLst/>
              </a:prstGeom>
              <a:blipFill>
                <a:blip r:embed="rId5"/>
                <a:stretch>
                  <a:fillRect l="-1503" t="-8696" b="-2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7E61E0-0DFC-A907-E552-53E983EE360A}"/>
              </a:ext>
            </a:extLst>
          </p:cNvPr>
          <p:cNvSpPr txBox="1"/>
          <p:nvPr/>
        </p:nvSpPr>
        <p:spPr>
          <a:xfrm>
            <a:off x="2685292" y="121394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Mathematics definitions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FB001C-EB65-C231-FC3C-AA3185325A3E}"/>
                  </a:ext>
                </a:extLst>
              </p:cNvPr>
              <p:cNvSpPr txBox="1"/>
              <p:nvPr/>
            </p:nvSpPr>
            <p:spPr>
              <a:xfrm>
                <a:off x="503420" y="1437036"/>
                <a:ext cx="8311667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lvl="0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𝑏</m:t>
                    </m:r>
                  </m:oMath>
                </a14:m>
                <a:r>
                  <a:rPr lang="en-US" sz="28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requirements:	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4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3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+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27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!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avid" panose="020E0502060401010101" pitchFamily="34" charset="-79"/>
                      </a:rPr>
                      <m:t>≡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   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0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𝑚𝑜𝑑</m:t>
                        </m:r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endParaRPr lang="he-IL" sz="2800" dirty="0">
                  <a:solidFill>
                    <a:prstClr val="black"/>
                  </a:solidFill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FB001C-EB65-C231-FC3C-AA3185325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20" y="1437036"/>
                <a:ext cx="8311667" cy="523220"/>
              </a:xfrm>
              <a:prstGeom prst="rect">
                <a:avLst/>
              </a:prstGeom>
              <a:blipFill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3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D956888-0B82-4B96-C483-57403BF8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3872949"/>
            <a:ext cx="9954490" cy="27968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8C02A-9ABB-F387-E6AC-33B9AFE1B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840" y="909774"/>
            <a:ext cx="8667611" cy="27809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7D48B-2B32-4212-D83E-AF0BDD9C1E8B}"/>
                  </a:ext>
                </a:extLst>
              </p:cNvPr>
              <p:cNvSpPr txBox="1"/>
              <p:nvPr/>
            </p:nvSpPr>
            <p:spPr>
              <a:xfrm>
                <a:off x="3651618" y="158169"/>
                <a:ext cx="4504759" cy="91717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he-IL"/>
                </a:defPPr>
                <a:lvl1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defRPr sz="5400">
                    <a:solidFill>
                      <a:schemeClr val="accent1">
                        <a:lumMod val="75000"/>
                      </a:schemeClr>
                    </a:solidFill>
                    <a:latin typeface="David" panose="020E0502060401010101" pitchFamily="34" charset="-79"/>
                    <a:ea typeface="+mj-ea"/>
                    <a:cs typeface="David" panose="020E0502060401010101" pitchFamily="34" charset="-79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7D48B-2B32-4212-D83E-AF0BDD9C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618" y="158169"/>
                <a:ext cx="4504759" cy="917174"/>
              </a:xfrm>
              <a:prstGeom prst="rect">
                <a:avLst/>
              </a:prstGeom>
              <a:blipFill>
                <a:blip r:embed="rId5"/>
                <a:stretch>
                  <a:fillRect t="-16000" b="-1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6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EDEA1C-73F9-8F62-C81C-122A45FBDEDB}"/>
              </a:ext>
            </a:extLst>
          </p:cNvPr>
          <p:cNvSpPr txBox="1"/>
          <p:nvPr/>
        </p:nvSpPr>
        <p:spPr>
          <a:xfrm>
            <a:off x="479930" y="1318953"/>
            <a:ext cx="9980252" cy="420814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 "/>
                <a:cs typeface="David" panose="020E0502060401010101" pitchFamily="34" charset="-79"/>
              </a:rPr>
              <a:t>Overview of Key Exchange: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  <a:cs typeface="David" panose="020E0502060401010101" pitchFamily="34" charset="-79"/>
              </a:rPr>
              <a:t>Key exchange is the process by which cryptographic keys are securely shared between parties.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  <a:cs typeface="David" panose="020E0502060401010101" pitchFamily="34" charset="-79"/>
              </a:rPr>
              <a:t>Ensures that both parties can communicate securely without prior shared secret keys.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David "/>
              <a:cs typeface="David" panose="020E0502060401010101" pitchFamily="34" charset="-79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David "/>
                <a:cs typeface="David" panose="020E0502060401010101" pitchFamily="34" charset="-79"/>
              </a:rPr>
              <a:t>Public and Private Keys: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  <a:cs typeface="David" panose="020E0502060401010101" pitchFamily="34" charset="-79"/>
              </a:rPr>
              <a:t>Each party generates a pair of keys: a private key (kept secret) and a public key (shared openly).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 "/>
              </a:rPr>
              <a:t>The security of the system relies on the private key remaining confidential.</a:t>
            </a:r>
            <a:endParaRPr lang="en-US" sz="2000" dirty="0">
              <a:latin typeface="David "/>
              <a:cs typeface="David" panose="020E0502060401010101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Key Exchange Principles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658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406D0C-9CC6-26ED-1F59-02F3F9E27C82}"/>
              </a:ext>
            </a:extLst>
          </p:cNvPr>
          <p:cNvSpPr txBox="1"/>
          <p:nvPr/>
        </p:nvSpPr>
        <p:spPr>
          <a:xfrm>
            <a:off x="2197596" y="207195"/>
            <a:ext cx="8073958" cy="973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Key Exchange Process</a:t>
            </a:r>
            <a:endParaRPr lang="en-US" sz="5400" kern="1200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5678C4-467C-3AFB-90C7-D67E82BD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27" y="1570182"/>
            <a:ext cx="5150188" cy="396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7C0793-4D49-9DAD-9642-A8CB32C37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73" t="1810" r="10523" b="31459"/>
          <a:stretch/>
        </p:blipFill>
        <p:spPr>
          <a:xfrm>
            <a:off x="201385" y="1976581"/>
            <a:ext cx="7093687" cy="35545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18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/>
              <p:nvPr/>
            </p:nvSpPr>
            <p:spPr>
              <a:xfrm>
                <a:off x="327530" y="1046955"/>
                <a:ext cx="9157635" cy="513217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Elliptic Curve Discrete Logarithm Problem (ECDLP):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The security of ECDH relies on the difficulty of solving the ECDLP.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Given a point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 and a multiple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𝑄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𝑘𝑃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on an elliptic curve, it is computationally infeasible to determine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 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David" panose="020E0502060401010101" pitchFamily="34" charset="-79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 is large.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avid" panose="020E0502060401010101" pitchFamily="34" charset="-79"/>
                  <a:ea typeface="+mn-ea"/>
                  <a:cs typeface="David" panose="020E0502060401010101" pitchFamily="34" charset="-79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Elliptic Curve Diffie-Hellman (ECDH):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ECDH achieves the same level of security with smaller key sizes compared to classical Diffie-Hellman.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vid" panose="020E0502060401010101" pitchFamily="34" charset="-79"/>
                    <a:ea typeface="+mn-ea"/>
                    <a:cs typeface="David" panose="020E0502060401010101" pitchFamily="34" charset="-79"/>
                  </a:rPr>
                  <a:t>For example, a 256-bit key in ECDH provides comparable security to a 3072-bit key in classical Diffie-Hellman.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avid" panose="020E0502060401010101" pitchFamily="34" charset="-79"/>
                  <a:ea typeface="+mn-ea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EDEA1C-73F9-8F62-C81C-122A45FB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30" y="1046955"/>
                <a:ext cx="9157635" cy="5132174"/>
              </a:xfrm>
              <a:prstGeom prst="rect">
                <a:avLst/>
              </a:prstGeom>
              <a:blipFill>
                <a:blip r:embed="rId3"/>
                <a:stretch>
                  <a:fillRect l="-666" r="-59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55C482C-CAB8-4B6F-F6A4-AE24CD4B2CF7}"/>
              </a:ext>
            </a:extLst>
          </p:cNvPr>
          <p:cNvSpPr txBox="1"/>
          <p:nvPr/>
        </p:nvSpPr>
        <p:spPr>
          <a:xfrm>
            <a:off x="1987465" y="281609"/>
            <a:ext cx="80739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75000"/>
                  </a:srgbClr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Security Aspects of ECDH</a:t>
            </a:r>
          </a:p>
        </p:txBody>
      </p:sp>
    </p:spTree>
    <p:extLst>
      <p:ext uri="{BB962C8B-B14F-4D97-AF65-F5344CB8AC3E}">
        <p14:creationId xmlns:p14="http://schemas.microsoft.com/office/powerpoint/2010/main" val="1655754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1686</Words>
  <Application>Microsoft Office PowerPoint</Application>
  <PresentationFormat>מסך רחב</PresentationFormat>
  <Paragraphs>263</Paragraphs>
  <Slides>29</Slides>
  <Notes>29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29</vt:i4>
      </vt:variant>
    </vt:vector>
  </HeadingPairs>
  <TitlesOfParts>
    <vt:vector size="38" baseType="lpstr">
      <vt:lpstr>Aptos</vt:lpstr>
      <vt:lpstr>Aptos Display</vt:lpstr>
      <vt:lpstr>Arial</vt:lpstr>
      <vt:lpstr>Cambria Math</vt:lpstr>
      <vt:lpstr>Courier New</vt:lpstr>
      <vt:lpstr>David</vt:lpstr>
      <vt:lpstr>David </vt:lpstr>
      <vt:lpstr>Office Theme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SM4  A Chinese National Standard for Block Cipher </vt:lpstr>
      <vt:lpstr>Configuration </vt:lpstr>
      <vt:lpstr>SM4</vt:lpstr>
      <vt:lpstr>Round</vt:lpstr>
      <vt:lpstr>Function F</vt:lpstr>
      <vt:lpstr>"Key Expansion"</vt:lpstr>
      <vt:lpstr>מצגת של PowerPoint‏</vt:lpstr>
      <vt:lpstr>Security Analysis of SM4</vt:lpstr>
      <vt:lpstr>SM4 VS AES VS DES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יובל רוזנר</dc:creator>
  <cp:lastModifiedBy>דור דוד שבת</cp:lastModifiedBy>
  <cp:revision>20</cp:revision>
  <dcterms:created xsi:type="dcterms:W3CDTF">2024-07-17T09:49:33Z</dcterms:created>
  <dcterms:modified xsi:type="dcterms:W3CDTF">2024-08-25T07:36:40Z</dcterms:modified>
</cp:coreProperties>
</file>